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5"/>
  </p:notesMasterIdLst>
  <p:sldIdLst>
    <p:sldId id="256" r:id="rId2"/>
    <p:sldId id="274" r:id="rId3"/>
    <p:sldId id="276" r:id="rId4"/>
    <p:sldId id="260" r:id="rId5"/>
    <p:sldId id="259" r:id="rId6"/>
    <p:sldId id="275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66" r:id="rId16"/>
    <p:sldId id="272" r:id="rId17"/>
    <p:sldId id="273" r:id="rId18"/>
    <p:sldId id="267" r:id="rId19"/>
    <p:sldId id="265" r:id="rId20"/>
    <p:sldId id="277" r:id="rId21"/>
    <p:sldId id="278" r:id="rId22"/>
    <p:sldId id="280" r:id="rId23"/>
    <p:sldId id="27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C8BC8E-2B9E-DC2E-77A6-EF398A330B32}" v="28" dt="2022-10-06T15:07:26.986"/>
    <p1510:client id="{4519262D-9463-5B41-92BF-145A5188C193}" v="12" dt="2022-10-06T13:41:19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83898" autoAdjust="0"/>
  </p:normalViewPr>
  <p:slideViewPr>
    <p:cSldViewPr snapToGrid="0">
      <p:cViewPr varScale="1">
        <p:scale>
          <a:sx n="96" d="100"/>
          <a:sy n="96" d="100"/>
        </p:scale>
        <p:origin x="10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userId="S::urn:spo:anon#92efce1d6921fef2508f20a82384eb54a628904b7fc164d1d5e174626a16f6e3::" providerId="AD" clId="Web-{21C8BC8E-2B9E-DC2E-77A6-EF398A330B32}"/>
    <pc:docChg chg="modSld">
      <pc:chgData name="Gastbenutzer" userId="S::urn:spo:anon#92efce1d6921fef2508f20a82384eb54a628904b7fc164d1d5e174626a16f6e3::" providerId="AD" clId="Web-{21C8BC8E-2B9E-DC2E-77A6-EF398A330B32}" dt="2022-10-06T15:07:26.986" v="27"/>
      <pc:docMkLst>
        <pc:docMk/>
      </pc:docMkLst>
      <pc:sldChg chg="addSp delSp modSp">
        <pc:chgData name="Gastbenutzer" userId="S::urn:spo:anon#92efce1d6921fef2508f20a82384eb54a628904b7fc164d1d5e174626a16f6e3::" providerId="AD" clId="Web-{21C8BC8E-2B9E-DC2E-77A6-EF398A330B32}" dt="2022-10-06T15:07:26.986" v="27"/>
        <pc:sldMkLst>
          <pc:docMk/>
          <pc:sldMk cId="238712361" sldId="260"/>
        </pc:sldMkLst>
        <pc:picChg chg="add del mod">
          <ac:chgData name="Gastbenutzer" userId="S::urn:spo:anon#92efce1d6921fef2508f20a82384eb54a628904b7fc164d1d5e174626a16f6e3::" providerId="AD" clId="Web-{21C8BC8E-2B9E-DC2E-77A6-EF398A330B32}" dt="2022-10-06T15:07:26.986" v="27"/>
          <ac:picMkLst>
            <pc:docMk/>
            <pc:sldMk cId="238712361" sldId="260"/>
            <ac:picMk id="1026" creationId="{67F6FBD1-3931-59AF-167B-E466918DDBC0}"/>
          </ac:picMkLst>
        </pc:picChg>
      </pc:sldChg>
    </pc:docChg>
  </pc:docChgLst>
  <pc:docChgLst>
    <pc:chgData name="Huber Lukas" userId="cad1d8fc-b9e6-4b7f-bc89-20f8f74538e1" providerId="ADAL" clId="{4519262D-9463-5B41-92BF-145A5188C193}"/>
    <pc:docChg chg="undo custSel addSld modSld">
      <pc:chgData name="Huber Lukas" userId="cad1d8fc-b9e6-4b7f-bc89-20f8f74538e1" providerId="ADAL" clId="{4519262D-9463-5B41-92BF-145A5188C193}" dt="2022-10-06T13:50:28.470" v="935"/>
      <pc:docMkLst>
        <pc:docMk/>
      </pc:docMkLst>
      <pc:sldChg chg="modSp mod">
        <pc:chgData name="Huber Lukas" userId="cad1d8fc-b9e6-4b7f-bc89-20f8f74538e1" providerId="ADAL" clId="{4519262D-9463-5B41-92BF-145A5188C193}" dt="2022-10-06T13:42:08.618" v="406" actId="20577"/>
        <pc:sldMkLst>
          <pc:docMk/>
          <pc:sldMk cId="612597187" sldId="259"/>
        </pc:sldMkLst>
        <pc:spChg chg="mod">
          <ac:chgData name="Huber Lukas" userId="cad1d8fc-b9e6-4b7f-bc89-20f8f74538e1" providerId="ADAL" clId="{4519262D-9463-5B41-92BF-145A5188C193}" dt="2022-10-06T13:42:08.618" v="406" actId="20577"/>
          <ac:spMkLst>
            <pc:docMk/>
            <pc:sldMk cId="612597187" sldId="259"/>
            <ac:spMk id="3" creationId="{A27DE27A-7641-4EE8-ACCD-DE6A2EF77CC3}"/>
          </ac:spMkLst>
        </pc:spChg>
      </pc:sldChg>
      <pc:sldChg chg="addSp modSp mod">
        <pc:chgData name="Huber Lukas" userId="cad1d8fc-b9e6-4b7f-bc89-20f8f74538e1" providerId="ADAL" clId="{4519262D-9463-5B41-92BF-145A5188C193}" dt="2022-10-06T13:42:25.614" v="422" actId="20577"/>
        <pc:sldMkLst>
          <pc:docMk/>
          <pc:sldMk cId="238712361" sldId="260"/>
        </pc:sldMkLst>
        <pc:spChg chg="mod">
          <ac:chgData name="Huber Lukas" userId="cad1d8fc-b9e6-4b7f-bc89-20f8f74538e1" providerId="ADAL" clId="{4519262D-9463-5B41-92BF-145A5188C193}" dt="2022-10-06T13:42:25.614" v="422" actId="20577"/>
          <ac:spMkLst>
            <pc:docMk/>
            <pc:sldMk cId="238712361" sldId="260"/>
            <ac:spMk id="3" creationId="{D16F151E-5895-49FF-8056-C36B22DB9514}"/>
          </ac:spMkLst>
        </pc:spChg>
        <pc:picChg chg="add mod">
          <ac:chgData name="Huber Lukas" userId="cad1d8fc-b9e6-4b7f-bc89-20f8f74538e1" providerId="ADAL" clId="{4519262D-9463-5B41-92BF-145A5188C193}" dt="2022-10-06T13:41:19.412" v="381" actId="1076"/>
          <ac:picMkLst>
            <pc:docMk/>
            <pc:sldMk cId="238712361" sldId="260"/>
            <ac:picMk id="1026" creationId="{67F6FBD1-3931-59AF-167B-E466918DDBC0}"/>
          </ac:picMkLst>
        </pc:picChg>
      </pc:sldChg>
      <pc:sldChg chg="modSp new mod">
        <pc:chgData name="Huber Lukas" userId="cad1d8fc-b9e6-4b7f-bc89-20f8f74538e1" providerId="ADAL" clId="{4519262D-9463-5B41-92BF-145A5188C193}" dt="2022-10-06T13:39:12.074" v="303" actId="20577"/>
        <pc:sldMkLst>
          <pc:docMk/>
          <pc:sldMk cId="2205969113" sldId="277"/>
        </pc:sldMkLst>
        <pc:spChg chg="mod">
          <ac:chgData name="Huber Lukas" userId="cad1d8fc-b9e6-4b7f-bc89-20f8f74538e1" providerId="ADAL" clId="{4519262D-9463-5B41-92BF-145A5188C193}" dt="2022-10-06T13:37:37.796" v="20" actId="20577"/>
          <ac:spMkLst>
            <pc:docMk/>
            <pc:sldMk cId="2205969113" sldId="277"/>
            <ac:spMk id="2" creationId="{7BD9F158-8624-CB5D-C699-D5B4CB4E3FD6}"/>
          </ac:spMkLst>
        </pc:spChg>
        <pc:spChg chg="mod">
          <ac:chgData name="Huber Lukas" userId="cad1d8fc-b9e6-4b7f-bc89-20f8f74538e1" providerId="ADAL" clId="{4519262D-9463-5B41-92BF-145A5188C193}" dt="2022-10-06T13:39:12.074" v="303" actId="20577"/>
          <ac:spMkLst>
            <pc:docMk/>
            <pc:sldMk cId="2205969113" sldId="277"/>
            <ac:spMk id="3" creationId="{2C7273F5-F011-25EE-805A-CF2A7E064663}"/>
          </ac:spMkLst>
        </pc:spChg>
      </pc:sldChg>
      <pc:sldChg chg="modSp new mod">
        <pc:chgData name="Huber Lukas" userId="cad1d8fc-b9e6-4b7f-bc89-20f8f74538e1" providerId="ADAL" clId="{4519262D-9463-5B41-92BF-145A5188C193}" dt="2022-10-06T13:49:14.224" v="915" actId="20577"/>
        <pc:sldMkLst>
          <pc:docMk/>
          <pc:sldMk cId="3126045723" sldId="278"/>
        </pc:sldMkLst>
        <pc:spChg chg="mod">
          <ac:chgData name="Huber Lukas" userId="cad1d8fc-b9e6-4b7f-bc89-20f8f74538e1" providerId="ADAL" clId="{4519262D-9463-5B41-92BF-145A5188C193}" dt="2022-10-06T13:44:23.894" v="557" actId="20577"/>
          <ac:spMkLst>
            <pc:docMk/>
            <pc:sldMk cId="3126045723" sldId="278"/>
            <ac:spMk id="2" creationId="{563FA371-FEAE-4B32-147B-A2073208CE06}"/>
          </ac:spMkLst>
        </pc:spChg>
        <pc:spChg chg="mod">
          <ac:chgData name="Huber Lukas" userId="cad1d8fc-b9e6-4b7f-bc89-20f8f74538e1" providerId="ADAL" clId="{4519262D-9463-5B41-92BF-145A5188C193}" dt="2022-10-06T13:49:14.224" v="915" actId="20577"/>
          <ac:spMkLst>
            <pc:docMk/>
            <pc:sldMk cId="3126045723" sldId="278"/>
            <ac:spMk id="3" creationId="{D02CBDC0-38B1-F56F-B3E6-5B87EADFC942}"/>
          </ac:spMkLst>
        </pc:spChg>
      </pc:sldChg>
      <pc:sldChg chg="addSp delSp modSp new mod modMedia modClrScheme chgLayout">
        <pc:chgData name="Huber Lukas" userId="cad1d8fc-b9e6-4b7f-bc89-20f8f74538e1" providerId="ADAL" clId="{4519262D-9463-5B41-92BF-145A5188C193}" dt="2022-10-06T13:50:28.470" v="935"/>
        <pc:sldMkLst>
          <pc:docMk/>
          <pc:sldMk cId="842963597" sldId="279"/>
        </pc:sldMkLst>
        <pc:spChg chg="add del">
          <ac:chgData name="Huber Lukas" userId="cad1d8fc-b9e6-4b7f-bc89-20f8f74538e1" providerId="ADAL" clId="{4519262D-9463-5B41-92BF-145A5188C193}" dt="2022-10-06T13:50:27.935" v="933" actId="26606"/>
          <ac:spMkLst>
            <pc:docMk/>
            <pc:sldMk cId="842963597" sldId="279"/>
            <ac:spMk id="2" creationId="{AAB9F728-0FC7-C4BB-3EE2-A10B1517D77E}"/>
          </ac:spMkLst>
        </pc:spChg>
        <pc:spChg chg="mod">
          <ac:chgData name="Huber Lukas" userId="cad1d8fc-b9e6-4b7f-bc89-20f8f74538e1" providerId="ADAL" clId="{4519262D-9463-5B41-92BF-145A5188C193}" dt="2022-10-06T13:50:27.935" v="933" actId="26606"/>
          <ac:spMkLst>
            <pc:docMk/>
            <pc:sldMk cId="842963597" sldId="279"/>
            <ac:spMk id="3" creationId="{0B15F8FB-B44E-2D46-BE81-D67782ABAB2E}"/>
          </ac:spMkLst>
        </pc:spChg>
        <pc:spChg chg="add del">
          <ac:chgData name="Huber Lukas" userId="cad1d8fc-b9e6-4b7f-bc89-20f8f74538e1" providerId="ADAL" clId="{4519262D-9463-5B41-92BF-145A5188C193}" dt="2022-10-06T13:50:27.935" v="933" actId="26606"/>
          <ac:spMkLst>
            <pc:docMk/>
            <pc:sldMk cId="842963597" sldId="279"/>
            <ac:spMk id="4" creationId="{0F7463CE-C1CD-F55E-FA68-27F3D7B74EE5}"/>
          </ac:spMkLst>
        </pc:spChg>
        <pc:picChg chg="add del">
          <ac:chgData name="Huber Lukas" userId="cad1d8fc-b9e6-4b7f-bc89-20f8f74538e1" providerId="ADAL" clId="{4519262D-9463-5B41-92BF-145A5188C193}" dt="2022-10-06T13:50:27.928" v="932" actId="26606"/>
          <ac:picMkLst>
            <pc:docMk/>
            <pc:sldMk cId="842963597" sldId="279"/>
            <ac:picMk id="6" creationId="{B89897BD-DB67-6E5D-BF66-036773B3FD98}"/>
          </ac:picMkLst>
        </pc:picChg>
        <pc:picChg chg="add mod">
          <ac:chgData name="Huber Lukas" userId="cad1d8fc-b9e6-4b7f-bc89-20f8f74538e1" providerId="ADAL" clId="{4519262D-9463-5B41-92BF-145A5188C193}" dt="2022-10-06T13:50:28.470" v="935"/>
          <ac:picMkLst>
            <pc:docMk/>
            <pc:sldMk cId="842963597" sldId="279"/>
            <ac:picMk id="8" creationId="{938C2865-4987-2A67-A921-B711FFE6FF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B989B-7D6B-44FB-9032-24338D17C9FA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A2E92-A67E-4C0D-9D81-03058CDA31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85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ra-wan.de/lora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A2E92-A67E-4C0D-9D81-03058CDA31D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462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A2E92-A67E-4C0D-9D81-03058CDA31D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629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LoRaWAN</a:t>
            </a:r>
            <a:r>
              <a:rPr lang="de-DE" dirty="0"/>
              <a:t> beschreibt ein Netzwerkprotokoll das auf </a:t>
            </a:r>
            <a:r>
              <a:rPr lang="de-DE" dirty="0" err="1"/>
              <a:t>LoRA</a:t>
            </a:r>
            <a:r>
              <a:rPr lang="de-DE" dirty="0"/>
              <a:t> basiert – wobei </a:t>
            </a:r>
            <a:r>
              <a:rPr lang="de-DE" dirty="0" err="1"/>
              <a:t>LoRa</a:t>
            </a:r>
            <a:r>
              <a:rPr lang="de-DE" dirty="0"/>
              <a:t> eine Funktechnologie ist, die extrem stromsparende und weitreichende Datenübertragung möglich macht.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A2E92-A67E-4C0D-9D81-03058CDA31D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027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LAN: </a:t>
            </a:r>
            <a:r>
              <a:rPr lang="de-DE" dirty="0" err="1"/>
              <a:t>Local</a:t>
            </a:r>
            <a:r>
              <a:rPr lang="de-DE" dirty="0"/>
              <a:t> Area Network</a:t>
            </a:r>
          </a:p>
          <a:p>
            <a:r>
              <a:rPr lang="de-DE" dirty="0"/>
              <a:t>PAN: Personal Area Network</a:t>
            </a:r>
          </a:p>
          <a:p>
            <a:r>
              <a:rPr lang="de-DE" dirty="0"/>
              <a:t>WAN: Wide Area Network</a:t>
            </a:r>
          </a:p>
          <a:p>
            <a:r>
              <a:rPr lang="de-DE" dirty="0"/>
              <a:t>LPWAN: Low Power Wide Area Network</a:t>
            </a:r>
          </a:p>
          <a:p>
            <a:r>
              <a:rPr lang="de-DE" dirty="0"/>
              <a:t>NFC: </a:t>
            </a:r>
            <a:r>
              <a:rPr lang="de-DE" dirty="0" err="1"/>
              <a:t>Near</a:t>
            </a:r>
            <a:r>
              <a:rPr lang="de-DE" dirty="0"/>
              <a:t> Field Communication</a:t>
            </a:r>
          </a:p>
          <a:p>
            <a:r>
              <a:rPr lang="de-DE" dirty="0"/>
              <a:t>RFID: </a:t>
            </a:r>
            <a:r>
              <a:rPr lang="de-DE" dirty="0" err="1"/>
              <a:t>Radia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Identification</a:t>
            </a:r>
            <a:endParaRPr lang="de-DE" dirty="0"/>
          </a:p>
          <a:p>
            <a:r>
              <a:rPr lang="de-DE" dirty="0"/>
              <a:t>WIFI: Wireless Fidelity</a:t>
            </a:r>
          </a:p>
          <a:p>
            <a:r>
              <a:rPr lang="de-DE" dirty="0" err="1"/>
              <a:t>LoRa</a:t>
            </a:r>
            <a:r>
              <a:rPr lang="de-DE" dirty="0"/>
              <a:t>: Low Range</a:t>
            </a:r>
          </a:p>
          <a:p>
            <a:r>
              <a:rPr lang="de-DE" dirty="0"/>
              <a:t>LTE: Long Term Evolution</a:t>
            </a:r>
          </a:p>
          <a:p>
            <a:r>
              <a:rPr lang="de-DE" dirty="0"/>
              <a:t>3GPP: 3rd Generation Partnership Project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A2E92-A67E-4C0D-9D81-03058CDA31D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803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Unterschied Lora / </a:t>
            </a:r>
            <a:r>
              <a:rPr lang="de-DE" dirty="0" err="1"/>
              <a:t>Lorawan</a:t>
            </a:r>
            <a:r>
              <a:rPr lang="de-DE" dirty="0"/>
              <a:t>:</a:t>
            </a:r>
          </a:p>
          <a:p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LoRaWAN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definiert das Standard Kommunikationsprotokoll und die Systemarchitektur für das Netzwerk, 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während </a:t>
            </a:r>
            <a:r>
              <a:rPr lang="de-DE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LoRa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die physikalische Schicht beschreibt, welche die „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 Kommunikationsverbindung ermöglicht.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bezieht sich auf eine drahtlose Modulation, die eine Kommunikation mit sehr geringem Stromverbrauch ermöglicht.</a:t>
            </a:r>
          </a:p>
          <a:p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LoRaWAN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bezieht sich dabei auf ein Netzwerkprotokoll mit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-Chips für die Kommunikation. Es basiert auf der Basisstation, die 8 Frequenzen mit mehreren Spreizfaktoren mit fast 42 Kanälen überwachen kann.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A2E92-A67E-4C0D-9D81-03058CDA31D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85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RSSI / DBI / SNR</a:t>
            </a:r>
          </a:p>
          <a:p>
            <a:r>
              <a:rPr lang="de-DE" dirty="0"/>
              <a:t>Einfache </a:t>
            </a:r>
            <a:r>
              <a:rPr lang="de-DE" dirty="0" err="1"/>
              <a:t>Trilatertion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A2E92-A67E-4C0D-9D81-03058CDA31D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692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RSSI / DBI / SNR</a:t>
            </a:r>
          </a:p>
          <a:p>
            <a:r>
              <a:rPr lang="de-DE" dirty="0"/>
              <a:t>Einfache </a:t>
            </a:r>
            <a:r>
              <a:rPr lang="de-DE" dirty="0" err="1"/>
              <a:t>Trilateration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A2E92-A67E-4C0D-9D81-03058CDA31D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RSSI / DBI / SNR</a:t>
            </a:r>
          </a:p>
          <a:p>
            <a:r>
              <a:rPr lang="de-DE" dirty="0"/>
              <a:t>Einfache </a:t>
            </a:r>
            <a:r>
              <a:rPr lang="de-DE" dirty="0" err="1"/>
              <a:t>Trilatertion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A2E92-A67E-4C0D-9D81-03058CDA31D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0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RSSI / DBI / SNR</a:t>
            </a:r>
          </a:p>
          <a:p>
            <a:r>
              <a:rPr lang="de-DE" dirty="0"/>
              <a:t>Einfache </a:t>
            </a:r>
            <a:r>
              <a:rPr lang="de-DE" dirty="0" err="1"/>
              <a:t>Trilatertion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A2E92-A67E-4C0D-9D81-03058CDA31D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00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RSSI / DBI / SNR</a:t>
            </a:r>
          </a:p>
          <a:p>
            <a:r>
              <a:rPr lang="de-DE" dirty="0"/>
              <a:t>Einfache </a:t>
            </a:r>
            <a:r>
              <a:rPr lang="de-DE" dirty="0" err="1"/>
              <a:t>Trilatertion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A2E92-A67E-4C0D-9D81-03058CDA31D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9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Kufstein 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9" b="37381"/>
          <a:stretch/>
        </p:blipFill>
        <p:spPr>
          <a:xfrm>
            <a:off x="699" y="1491107"/>
            <a:ext cx="12191999" cy="318328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4767290"/>
            <a:ext cx="10363200" cy="1037977"/>
          </a:xfrm>
        </p:spPr>
        <p:txBody>
          <a:bodyPr anchor="b">
            <a:normAutofit/>
          </a:bodyPr>
          <a:lstStyle>
            <a:lvl1pPr algn="r">
              <a:defRPr sz="3000" b="0">
                <a:solidFill>
                  <a:schemeClr val="tx1"/>
                </a:solidFill>
                <a:latin typeface="Franklin Gothic Demi Cond" panose="020B07060304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924606" y="5877272"/>
            <a:ext cx="10352996" cy="50405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425680" y="6453336"/>
            <a:ext cx="2851923" cy="28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 algn="r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115000"/>
              <a:buFont typeface="Arial" panose="020B0604020202020204" pitchFamily="34" charset="0"/>
              <a:buNone/>
              <a:defRPr lang="de-DE" sz="2000" dirty="0" smtClean="0">
                <a:solidFill>
                  <a:schemeClr val="bg2">
                    <a:lumMod val="50000"/>
                  </a:schemeClr>
                </a:solidFill>
              </a:defRPr>
            </a:lvl1pPr>
            <a:lvl2pPr marL="742950" indent="-285750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defRPr lang="de-DE" sz="2400" dirty="0" smtClean="0"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  <a:defRPr lang="de-DE" sz="2000" dirty="0" smtClean="0">
                <a:solidFill>
                  <a:schemeClr val="bg2">
                    <a:lumMod val="50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–"/>
              <a:defRPr lang="de-DE" sz="2400" dirty="0" smtClean="0">
                <a:solidFill>
                  <a:schemeClr val="bg2">
                    <a:lumMod val="50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Symbol" panose="05050102010706020507" pitchFamily="18" charset="2"/>
              <a:buChar char="-"/>
              <a:defRPr lang="de-DE" sz="2400" dirty="0">
                <a:solidFill>
                  <a:schemeClr val="bg2">
                    <a:lumMod val="50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de-DE" sz="1050" dirty="0">
                <a:latin typeface="Franklin Gothic Book" panose="020B0503020102020204" pitchFamily="34" charset="0"/>
              </a:rPr>
              <a:t>Lukas Huber</a:t>
            </a:r>
            <a:endParaRPr lang="en-US" sz="1050" dirty="0">
              <a:latin typeface="Franklin Gothic Book" panose="020B05030201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472" y="333862"/>
            <a:ext cx="1496291" cy="96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1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1268760"/>
            <a:ext cx="12192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F2AD5C7-4A2D-4AD0-A528-D61230F647DB}" type="datetimeFigureOut">
              <a:rPr lang="de-DE" smtClean="0"/>
              <a:pPr/>
              <a:t>07.10.2022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3"/>
          </p:nvPr>
        </p:nvSpPr>
        <p:spPr>
          <a:xfrm>
            <a:off x="609600" y="6237315"/>
            <a:ext cx="10972800" cy="220291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3156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0" y="1268760"/>
            <a:ext cx="12192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3"/>
          </p:nvPr>
        </p:nvSpPr>
        <p:spPr>
          <a:xfrm>
            <a:off x="239351" y="6453336"/>
            <a:ext cx="11713301" cy="216024"/>
          </a:xfrm>
          <a:solidFill>
            <a:srgbClr val="FFFFFF">
              <a:alpha val="60000"/>
            </a:srgbClr>
          </a:solidFill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000" b="1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248129" y="5373216"/>
            <a:ext cx="4704523" cy="994122"/>
          </a:xfrm>
          <a:solidFill>
            <a:srgbClr val="FFFFFF">
              <a:alpha val="60000"/>
            </a:srgbClr>
          </a:solidFill>
        </p:spPr>
        <p:txBody>
          <a:bodyPr lIns="180000" tIns="180000" rIns="180000" bIns="180000"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C139-E02B-4D39-A708-2D86E8890B09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757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 lang="de-DE" sz="2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 lang="de-DE" sz="2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 lang="de-DE" sz="20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166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>
                  <a:lumMod val="75000"/>
                </a:schemeClr>
              </a:buClr>
              <a:buSzPct val="115000"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4">
                  <a:lumMod val="75000"/>
                </a:schemeClr>
              </a:buClr>
              <a:buSzPct val="85000"/>
              <a:buFont typeface="Wingdings" panose="05000000000000000000" pitchFamily="2" charset="2"/>
              <a:buChar char=""/>
              <a:defRPr sz="2400">
                <a:solidFill>
                  <a:schemeClr val="bg2">
                    <a:lumMod val="50000"/>
                  </a:schemeClr>
                </a:solidFill>
              </a:defRPr>
            </a:lvl2pPr>
            <a:lvl3pPr marL="1143000" indent="-228600">
              <a:buClr>
                <a:schemeClr val="accent4">
                  <a:lumMod val="75000"/>
                </a:schemeClr>
              </a:buClr>
              <a:buFont typeface="Tahoma" panose="020B0604030504040204" pitchFamily="34" charset="0"/>
              <a:buChar char="»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583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18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ischentitel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349" y="2996952"/>
            <a:ext cx="9230816" cy="99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D5C7-4A2D-4AD0-A528-D61230F647DB}" type="datetimeFigureOut">
              <a:rPr lang="de-DE" smtClean="0"/>
              <a:pPr/>
              <a:t>07.10.2022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0" y="1268760"/>
            <a:ext cx="12192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1" b="37381"/>
          <a:stretch/>
        </p:blipFill>
        <p:spPr>
          <a:xfrm>
            <a:off x="0" y="4221087"/>
            <a:ext cx="12191999" cy="29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8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F2AD5C7-4A2D-4AD0-A528-D61230F647DB}" type="datetimeFigureOut">
              <a:rPr lang="de-DE" smtClean="0"/>
              <a:pPr/>
              <a:t>07.10.2022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09600" y="6237315"/>
            <a:ext cx="10972800" cy="220291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589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sz="2000" dirty="0" smtClean="0"/>
            </a:lvl2pPr>
            <a:lvl3pPr>
              <a:defRPr lang="de-DE" dirty="0" smtClean="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F2AD5C7-4A2D-4AD0-A528-D61230F647DB}" type="datetimeFigureOut">
              <a:rPr lang="de-DE" smtClean="0"/>
              <a:pPr/>
              <a:t>07.10.2022</a:t>
            </a:fld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6"/>
          <p:cNvSpPr>
            <a:spLocks noGrp="1"/>
          </p:cNvSpPr>
          <p:nvPr>
            <p:ph sz="quarter" idx="13"/>
          </p:nvPr>
        </p:nvSpPr>
        <p:spPr>
          <a:xfrm>
            <a:off x="609600" y="6237315"/>
            <a:ext cx="10972800" cy="220291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9572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sz="2000" dirty="0" smtClean="0"/>
            </a:lvl2pPr>
            <a:lvl3pPr>
              <a:defRPr lang="de-DE" dirty="0" smtClean="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21888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197600" y="3933057"/>
            <a:ext cx="5384800" cy="21989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F2AD5C7-4A2D-4AD0-A528-D61230F647DB}" type="datetimeFigureOut">
              <a:rPr lang="de-DE" smtClean="0"/>
              <a:pPr/>
              <a:t>07.10.2022</a:t>
            </a:fld>
            <a:endParaRPr lang="de-DE" dirty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Inhaltsplatzhalter 6"/>
          <p:cNvSpPr>
            <a:spLocks noGrp="1"/>
          </p:cNvSpPr>
          <p:nvPr>
            <p:ph sz="quarter" idx="13"/>
          </p:nvPr>
        </p:nvSpPr>
        <p:spPr>
          <a:xfrm>
            <a:off x="609600" y="6237315"/>
            <a:ext cx="10972800" cy="220291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9012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Franklin Gothic Demi Cond" panose="020B07060304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F2AD5C7-4A2D-4AD0-A528-D61230F647DB}" type="datetimeFigureOut">
              <a:rPr lang="de-DE" smtClean="0"/>
              <a:pPr/>
              <a:t>07.10.2022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3"/>
          </p:nvPr>
        </p:nvSpPr>
        <p:spPr>
          <a:xfrm>
            <a:off x="609600" y="6237315"/>
            <a:ext cx="10972800" cy="220291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9041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mit Erklä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00802" y="2204864"/>
            <a:ext cx="5181599" cy="392129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 panose="020B06090202040302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190457" y="1600200"/>
            <a:ext cx="3646725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spcBef>
                <a:spcPct val="0"/>
              </a:spcBef>
              <a:buNone/>
              <a:defRPr sz="2800" b="1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sz="2000" b="0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Code Example</a:t>
            </a:r>
            <a:endParaRPr lang="en-US" sz="2000" b="0" dirty="0">
              <a:solidFill>
                <a:schemeClr val="accent4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0" name="Gerader Verbinder 9"/>
          <p:cNvCxnSpPr/>
          <p:nvPr/>
        </p:nvCxnSpPr>
        <p:spPr>
          <a:xfrm>
            <a:off x="6197600" y="1600203"/>
            <a:ext cx="0" cy="452596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2"/>
          <p:cNvSpPr>
            <a:spLocks noGrp="1"/>
          </p:cNvSpPr>
          <p:nvPr>
            <p:ph idx="1"/>
          </p:nvPr>
        </p:nvSpPr>
        <p:spPr>
          <a:xfrm>
            <a:off x="609601" y="1600203"/>
            <a:ext cx="537765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F2AD5C7-4A2D-4AD0-A528-D61230F647DB}" type="datetimeFigureOut">
              <a:rPr lang="de-DE" smtClean="0"/>
              <a:pPr/>
              <a:t>07.10.2022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  <p:sp>
        <p:nvSpPr>
          <p:cNvPr id="15" name="Inhaltsplatzhalter 6"/>
          <p:cNvSpPr>
            <a:spLocks noGrp="1"/>
          </p:cNvSpPr>
          <p:nvPr>
            <p:ph sz="quarter" idx="13"/>
          </p:nvPr>
        </p:nvSpPr>
        <p:spPr>
          <a:xfrm>
            <a:off x="609600" y="6237315"/>
            <a:ext cx="10972800" cy="220291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0417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ohne Erklä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15416" y="2204864"/>
            <a:ext cx="10766985" cy="392129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 panose="020B0609020204030204" pitchFamily="49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25072" y="1600200"/>
            <a:ext cx="3646725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spcBef>
                <a:spcPct val="0"/>
              </a:spcBef>
              <a:buNone/>
              <a:defRPr sz="2800" b="1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sz="2000" b="0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Code Example</a:t>
            </a:r>
            <a:endParaRPr lang="en-US" sz="2000" b="0" dirty="0">
              <a:solidFill>
                <a:schemeClr val="accent4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0" name="Gerader Verbinder 9"/>
          <p:cNvCxnSpPr/>
          <p:nvPr/>
        </p:nvCxnSpPr>
        <p:spPr>
          <a:xfrm>
            <a:off x="632215" y="1600203"/>
            <a:ext cx="0" cy="452596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F2AD5C7-4A2D-4AD0-A528-D61230F647DB}" type="datetimeFigureOut">
              <a:rPr lang="de-DE" smtClean="0"/>
              <a:pPr/>
              <a:t>07.10.2022</a:t>
            </a:fld>
            <a:endParaRPr lang="de-DE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3"/>
          </p:nvPr>
        </p:nvSpPr>
        <p:spPr>
          <a:xfrm>
            <a:off x="609600" y="6237315"/>
            <a:ext cx="10972800" cy="220291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767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DF2AD5C7-4A2D-4AD0-A528-D61230F647DB}" type="datetimeFigureOut">
              <a:rPr lang="de-DE" smtClean="0"/>
              <a:pPr/>
              <a:t>07.10.2022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525344"/>
            <a:ext cx="3860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525344"/>
            <a:ext cx="2844800" cy="216024"/>
          </a:xfrm>
        </p:spPr>
        <p:txBody>
          <a:bodyPr lIns="0" tIns="0" rIns="0" bIns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Inhaltsplatzhalter 6"/>
          <p:cNvSpPr>
            <a:spLocks noGrp="1"/>
          </p:cNvSpPr>
          <p:nvPr>
            <p:ph sz="quarter" idx="13"/>
          </p:nvPr>
        </p:nvSpPr>
        <p:spPr>
          <a:xfrm>
            <a:off x="609600" y="6237315"/>
            <a:ext cx="10972800" cy="220291"/>
          </a:xfrm>
        </p:spPr>
        <p:txBody>
          <a:bodyPr lIns="0" tIns="0" rIns="0" bIns="0" anchor="ctr">
            <a:normAutofit/>
          </a:bodyPr>
          <a:lstStyle>
            <a:lvl1pPr marL="0" indent="0" algn="r">
              <a:buNone/>
              <a:defRPr sz="10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02847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164" y="376788"/>
            <a:ext cx="1241416" cy="798022"/>
          </a:xfrm>
          <a:prstGeom prst="rect">
            <a:avLst/>
          </a:prstGeom>
        </p:spPr>
      </p:pic>
      <p:cxnSp>
        <p:nvCxnSpPr>
          <p:cNvPr id="9" name="Gerade Verbindung 8"/>
          <p:cNvCxnSpPr/>
          <p:nvPr/>
        </p:nvCxnSpPr>
        <p:spPr>
          <a:xfrm>
            <a:off x="0" y="1412776"/>
            <a:ext cx="12192000" cy="0"/>
          </a:xfrm>
          <a:prstGeom prst="line">
            <a:avLst/>
          </a:prstGeom>
          <a:ln w="19050">
            <a:solidFill>
              <a:srgbClr val="0088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734872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4482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fld id="{DF2AD5C7-4A2D-4AD0-A528-D61230F647DB}" type="datetimeFigureOut">
              <a:rPr lang="de-DE" smtClean="0"/>
              <a:pPr/>
              <a:t>07.10.2022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4482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4482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fld id="{A56C94E4-36C9-421D-8497-86A4A5222C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22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latin typeface="Franklin Gothic Demi Cond" panose="020B07060304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lang="de-DE" sz="2400" kern="1200" dirty="0" smtClean="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panose="05000000000000000000" pitchFamily="2" charset="2"/>
        <a:buChar char="§"/>
        <a:defRPr lang="de-DE" sz="1800" kern="1200" dirty="0" smtClean="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3"/>
        </a:buClr>
        <a:buFont typeface="Wingdings" panose="05000000000000000000" pitchFamily="2" charset="2"/>
        <a:buChar char="§"/>
        <a:defRPr lang="de-DE" sz="1400" kern="1200" dirty="0" smtClean="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358775" indent="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Tx/>
        <a:buNone/>
        <a:defRPr lang="de-DE" sz="1400" kern="1200" dirty="0" smtClean="0">
          <a:solidFill>
            <a:schemeClr val="bg2">
              <a:lumMod val="50000"/>
            </a:schemeClr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Symbol" panose="05050102010706020507" pitchFamily="18" charset="2"/>
        <a:buChar char="-"/>
        <a:defRPr lang="de-DE" sz="2400" kern="1200" dirty="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Received_Signal_Strength_Indic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xts.com/de/trilatera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xts.com/de/trilateration/#:~:text=Bei%20der%20Trilateration%20werden%20Linien,%C3%BCberall%20auf%20seinem%20Umfang%20liegen.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xts.com/de/trilateration/#:~:text=Bei%20der%20Trilateration%20werden%20Linien,%C3%BCberall%20auf%20seinem%20Umfang%20liegen.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web.fh-kufstein.ac.at/pp-emergo/pp-lorapos/-/blob/main/notebooks/lorawan-rssi-experiment.ipynb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tc-echo.de/news/helium-network-hnt-iot-boom-profitieren-118025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elium/status/1370115348721233920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hyperlink" Target="https://smartoffgrid.ch/proof-of-coverage-erklaer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orer.helium.com/" TargetMode="External"/><Relationship Id="rId2" Type="http://schemas.openxmlformats.org/officeDocument/2006/relationships/hyperlink" Target="https://docs.helium.com/api/blockchain/introduction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appers.helium.com/" TargetMode="External"/><Relationship Id="rId4" Type="http://schemas.openxmlformats.org/officeDocument/2006/relationships/hyperlink" Target="https://mappers.helium.com/ap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web.fh-kufstein.ac.at/pp-emergo/pp-lorapos" TargetMode="External"/><Relationship Id="rId2" Type="http://schemas.openxmlformats.org/officeDocument/2006/relationships/hyperlink" Target="https://gitlab.web.fh-kufstein.ac.at/pp-emergo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web.fh-kufstein.ac.at/pp-emergo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fabio.knoll@fh-kufstein.ac.a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gitalbiketwin.com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ra-wan.d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ion.com/iot-lpwa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Long_Range_Wide_Area_Networ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www.elektronik-kompendium.de/sites/kom/2203171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82F5C-A822-4532-AB15-3F6E5DF9E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Praxisprojekt: Positionierung mittels </a:t>
            </a:r>
            <a:r>
              <a:rPr lang="de-DE" dirty="0" err="1"/>
              <a:t>LoRaWAN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264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84BDA0A8-F079-485E-93B4-D32648D916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 l="23064" t="4165" r="14964" b="14576"/>
          <a:stretch/>
        </p:blipFill>
        <p:spPr>
          <a:xfrm>
            <a:off x="4635500" y="1422400"/>
            <a:ext cx="7553947" cy="543560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7B80D1-C8EC-4D86-BB3B-B8515A11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Positionsbestimmung durch </a:t>
            </a:r>
            <a:r>
              <a:rPr lang="de-DE" dirty="0" err="1"/>
              <a:t>Trilateration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9693E5B-95A2-4CF0-9711-4EFB89618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043" y="3184648"/>
            <a:ext cx="408474" cy="562226"/>
          </a:xfrm>
          <a:prstGeom prst="rect">
            <a:avLst/>
          </a:prstGeom>
        </p:spPr>
      </p:pic>
      <p:pic>
        <p:nvPicPr>
          <p:cNvPr id="4114" name="Picture 18" descr="https://developers.mydevices.com/wp-content/uploads/2016/10/lora_black_icon.png">
            <a:extLst>
              <a:ext uri="{FF2B5EF4-FFF2-40B4-BE49-F238E27FC236}">
                <a16:creationId xmlns:a16="http://schemas.microsoft.com/office/drawing/2014/main" id="{36A4AC32-60C4-4DCC-9139-7CB356B3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036" y="1996054"/>
            <a:ext cx="1289050" cy="12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6668F034-C9AD-4AE9-8C31-59C63A6B57B7}"/>
              </a:ext>
            </a:extLst>
          </p:cNvPr>
          <p:cNvSpPr txBox="1"/>
          <p:nvPr/>
        </p:nvSpPr>
        <p:spPr>
          <a:xfrm>
            <a:off x="4841403" y="3246545"/>
            <a:ext cx="2560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latin typeface="Arial Black" panose="020B0A04020102020204" pitchFamily="34" charset="0"/>
              </a:rPr>
              <a:t>(47.58395181, 12.17273805)</a:t>
            </a:r>
          </a:p>
        </p:txBody>
      </p:sp>
      <p:sp>
        <p:nvSpPr>
          <p:cNvPr id="45" name="Inhaltsplatzhalter 44">
            <a:extLst>
              <a:ext uri="{FF2B5EF4-FFF2-40B4-BE49-F238E27FC236}">
                <a16:creationId xmlns:a16="http://schemas.microsoft.com/office/drawing/2014/main" id="{EF8F141B-AC29-4BA9-9B36-CE5E24FC5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3791279" cy="4525963"/>
          </a:xfrm>
        </p:spPr>
        <p:txBody>
          <a:bodyPr/>
          <a:lstStyle/>
          <a:p>
            <a:r>
              <a:rPr lang="de-DE" dirty="0"/>
              <a:t>Position des Endgerätes unbekannt</a:t>
            </a:r>
          </a:p>
          <a:p>
            <a:r>
              <a:rPr lang="de-DE" dirty="0"/>
              <a:t>Gateway-Koordinaten bekannt</a:t>
            </a:r>
          </a:p>
          <a:p>
            <a:r>
              <a:rPr lang="de-DE" dirty="0"/>
              <a:t>Entfernung zu Gateways unbekannt</a:t>
            </a:r>
          </a:p>
          <a:p>
            <a:r>
              <a:rPr lang="de-DE" b="1" dirty="0"/>
              <a:t>Signalcharakteristiken bekannt</a:t>
            </a:r>
          </a:p>
          <a:p>
            <a:pPr lvl="1"/>
            <a:r>
              <a:rPr lang="de-DE" b="1" dirty="0"/>
              <a:t>RSSI</a:t>
            </a:r>
            <a:r>
              <a:rPr lang="de-DE" dirty="0"/>
              <a:t> (</a:t>
            </a:r>
            <a:r>
              <a:rPr lang="de-DE" dirty="0" err="1"/>
              <a:t>Received</a:t>
            </a:r>
            <a:r>
              <a:rPr lang="de-DE" dirty="0"/>
              <a:t> Signal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Indicator</a:t>
            </a:r>
            <a:endParaRPr lang="de-DE" dirty="0"/>
          </a:p>
          <a:p>
            <a:pPr lvl="1"/>
            <a:r>
              <a:rPr lang="de-DE" b="1" dirty="0"/>
              <a:t>SNR</a:t>
            </a:r>
            <a:r>
              <a:rPr lang="de-DE" dirty="0"/>
              <a:t> (Signal-</a:t>
            </a:r>
            <a:r>
              <a:rPr lang="de-DE" dirty="0" err="1"/>
              <a:t>to</a:t>
            </a:r>
            <a:r>
              <a:rPr lang="de-DE" dirty="0"/>
              <a:t>-Noise Ratio)</a:t>
            </a:r>
          </a:p>
          <a:p>
            <a:endParaRPr lang="de-DE" dirty="0"/>
          </a:p>
        </p:txBody>
      </p:sp>
      <p:pic>
        <p:nvPicPr>
          <p:cNvPr id="57" name="Picture 18" descr="https://developers.mydevices.com/wp-content/uploads/2016/10/lora_black_icon.png">
            <a:extLst>
              <a:ext uri="{FF2B5EF4-FFF2-40B4-BE49-F238E27FC236}">
                <a16:creationId xmlns:a16="http://schemas.microsoft.com/office/drawing/2014/main" id="{15BC242C-D9BA-4C95-A180-E895E3BE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36" y="1600203"/>
            <a:ext cx="1289050" cy="12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8" descr="https://developers.mydevices.com/wp-content/uploads/2016/10/lora_black_icon.png">
            <a:extLst>
              <a:ext uri="{FF2B5EF4-FFF2-40B4-BE49-F238E27FC236}">
                <a16:creationId xmlns:a16="http://schemas.microsoft.com/office/drawing/2014/main" id="{CCDB2F0A-83CC-4C25-8B6F-5458BC41F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05" y="5392612"/>
            <a:ext cx="1289050" cy="12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E8EC1951-531E-4AAD-83B7-34D46E17EEC5}"/>
              </a:ext>
            </a:extLst>
          </p:cNvPr>
          <p:cNvGrpSpPr/>
          <p:nvPr/>
        </p:nvGrpSpPr>
        <p:grpSpPr>
          <a:xfrm>
            <a:off x="6683766" y="2597952"/>
            <a:ext cx="3949700" cy="2794660"/>
            <a:chOff x="6683766" y="2597952"/>
            <a:chExt cx="3949700" cy="2794660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ECB4EC66-36C1-426B-9B3D-BC20505893CE}"/>
                </a:ext>
              </a:extLst>
            </p:cNvPr>
            <p:cNvCxnSpPr>
              <a:cxnSpLocks/>
            </p:cNvCxnSpPr>
            <p:nvPr/>
          </p:nvCxnSpPr>
          <p:spPr>
            <a:xfrm>
              <a:off x="6683766" y="2852048"/>
              <a:ext cx="1634734" cy="586696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C46F9ECF-6450-451C-AA0E-531878A33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8060" y="2597952"/>
              <a:ext cx="1335406" cy="68715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CB0B6B42-6F55-46B5-885D-EC0F3EB54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4044" y="4082401"/>
              <a:ext cx="163508" cy="1310211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EC76AFAF-6767-4CD5-B0BC-CFA4B04AAC50}"/>
              </a:ext>
            </a:extLst>
          </p:cNvPr>
          <p:cNvGrpSpPr/>
          <p:nvPr/>
        </p:nvGrpSpPr>
        <p:grpSpPr>
          <a:xfrm>
            <a:off x="6754677" y="2725628"/>
            <a:ext cx="3949700" cy="2794660"/>
            <a:chOff x="6726156" y="2675746"/>
            <a:chExt cx="3949700" cy="2794660"/>
          </a:xfrm>
        </p:grpSpPr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560DD0AE-8659-471F-8F11-89D5D5FA8998}"/>
                </a:ext>
              </a:extLst>
            </p:cNvPr>
            <p:cNvCxnSpPr>
              <a:cxnSpLocks/>
            </p:cNvCxnSpPr>
            <p:nvPr/>
          </p:nvCxnSpPr>
          <p:spPr>
            <a:xfrm>
              <a:off x="6726156" y="2929842"/>
              <a:ext cx="1634734" cy="586696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  <a:prstDash val="solid"/>
              <a:headEnd type="triangl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F8065459-4522-4B7D-822C-07D3B3184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0450" y="2675746"/>
              <a:ext cx="1335406" cy="687152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  <a:prstDash val="solid"/>
              <a:headEnd type="triangl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48EDCA2-34B3-4B9C-858C-A45C0D27D0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6434" y="4090318"/>
              <a:ext cx="185194" cy="1380088"/>
            </a:xfrm>
            <a:prstGeom prst="line">
              <a:avLst/>
            </a:prstGeom>
            <a:ln>
              <a:solidFill>
                <a:schemeClr val="tx1">
                  <a:lumMod val="50000"/>
                </a:schemeClr>
              </a:solidFill>
              <a:prstDash val="solid"/>
              <a:headEnd type="triangl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Textfeld 69">
            <a:extLst>
              <a:ext uri="{FF2B5EF4-FFF2-40B4-BE49-F238E27FC236}">
                <a16:creationId xmlns:a16="http://schemas.microsoft.com/office/drawing/2014/main" id="{CF2ADABF-F168-40E0-8490-1E993864AC15}"/>
              </a:ext>
            </a:extLst>
          </p:cNvPr>
          <p:cNvSpPr txBox="1"/>
          <p:nvPr/>
        </p:nvSpPr>
        <p:spPr>
          <a:xfrm>
            <a:off x="7191572" y="6583362"/>
            <a:ext cx="2560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latin typeface="Arial Black" panose="020B0A04020102020204" pitchFamily="34" charset="0"/>
              </a:rPr>
              <a:t>(47.58395265, 12.17273485)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915CC3EB-890F-44FA-AB50-7790702603C7}"/>
              </a:ext>
            </a:extLst>
          </p:cNvPr>
          <p:cNvSpPr txBox="1"/>
          <p:nvPr/>
        </p:nvSpPr>
        <p:spPr>
          <a:xfrm>
            <a:off x="10647562" y="2852048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latin typeface="Arial Black" panose="020B0A04020102020204" pitchFamily="34" charset="0"/>
              </a:rPr>
              <a:t>(47.58395850, </a:t>
            </a:r>
          </a:p>
          <a:p>
            <a:r>
              <a:rPr lang="de-DE" sz="1200" b="1" dirty="0">
                <a:latin typeface="Arial Black" panose="020B0A04020102020204" pitchFamily="34" charset="0"/>
              </a:rPr>
              <a:t>12.17273356)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2F43B1A9-A826-403D-B69B-AB076875E2DD}"/>
              </a:ext>
            </a:extLst>
          </p:cNvPr>
          <p:cNvSpPr txBox="1"/>
          <p:nvPr/>
        </p:nvSpPr>
        <p:spPr>
          <a:xfrm>
            <a:off x="8285290" y="3776138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latin typeface="Arial Black" panose="020B0A04020102020204" pitchFamily="34" charset="0"/>
              </a:rPr>
              <a:t>(???, ???)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C89D6068-3DD2-4C55-B680-411F1F33E87F}"/>
              </a:ext>
            </a:extLst>
          </p:cNvPr>
          <p:cNvSpPr/>
          <p:nvPr/>
        </p:nvSpPr>
        <p:spPr>
          <a:xfrm>
            <a:off x="7305913" y="3307852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Arial Black" panose="020B0A04020102020204" pitchFamily="34" charset="0"/>
              </a:rPr>
              <a:t>?</a:t>
            </a:r>
            <a:endParaRPr lang="de-DE" dirty="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1858AB64-ECCB-4094-9092-098048F0F075}"/>
              </a:ext>
            </a:extLst>
          </p:cNvPr>
          <p:cNvSpPr/>
          <p:nvPr/>
        </p:nvSpPr>
        <p:spPr>
          <a:xfrm>
            <a:off x="10018742" y="3106310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Arial Black" panose="020B0A04020102020204" pitchFamily="34" charset="0"/>
              </a:rPr>
              <a:t>?</a:t>
            </a:r>
            <a:endParaRPr lang="de-DE" dirty="0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31791884-7EC0-485F-BA98-06305EB3AAC8}"/>
              </a:ext>
            </a:extLst>
          </p:cNvPr>
          <p:cNvSpPr/>
          <p:nvPr/>
        </p:nvSpPr>
        <p:spPr>
          <a:xfrm>
            <a:off x="8860149" y="4642654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Arial Black" panose="020B0A04020102020204" pitchFamily="34" charset="0"/>
              </a:rPr>
              <a:t>?</a:t>
            </a:r>
            <a:endParaRPr lang="de-DE" dirty="0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B8387876-0D33-4714-8587-6B6D3DF61E0A}"/>
              </a:ext>
            </a:extLst>
          </p:cNvPr>
          <p:cNvSpPr/>
          <p:nvPr/>
        </p:nvSpPr>
        <p:spPr>
          <a:xfrm rot="1061487">
            <a:off x="7313746" y="2771794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latin typeface="Arial Black" panose="020B0A04020102020204" pitchFamily="34" charset="0"/>
              </a:rPr>
              <a:t>-65dBm</a:t>
            </a:r>
            <a:endParaRPr lang="de-DE" sz="1200" dirty="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72C05F59-F28D-4173-9B83-83F55BF5266F}"/>
              </a:ext>
            </a:extLst>
          </p:cNvPr>
          <p:cNvSpPr/>
          <p:nvPr/>
        </p:nvSpPr>
        <p:spPr>
          <a:xfrm rot="19721627">
            <a:off x="9419585" y="2622239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latin typeface="Arial Black" panose="020B0A04020102020204" pitchFamily="34" charset="0"/>
              </a:rPr>
              <a:t>-40dBm</a:t>
            </a:r>
            <a:endParaRPr lang="de-DE" sz="1200" dirty="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2748618C-C6C5-45D8-8F4B-6FA382DF2B3F}"/>
              </a:ext>
            </a:extLst>
          </p:cNvPr>
          <p:cNvSpPr/>
          <p:nvPr/>
        </p:nvSpPr>
        <p:spPr>
          <a:xfrm rot="16714599">
            <a:off x="7987597" y="4565356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latin typeface="Arial Black" panose="020B0A04020102020204" pitchFamily="34" charset="0"/>
              </a:rPr>
              <a:t>-50dBm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83474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0" grpId="0"/>
      <p:bldP spid="71" grpId="0"/>
      <p:bldP spid="72" grpId="0"/>
      <p:bldP spid="56" grpId="0"/>
      <p:bldP spid="56" grpId="1"/>
      <p:bldP spid="76" grpId="0"/>
      <p:bldP spid="76" grpId="1"/>
      <p:bldP spid="77" grpId="0"/>
      <p:bldP spid="77" grpId="1"/>
      <p:bldP spid="78" grpId="0"/>
      <p:bldP spid="79" grpId="0"/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B80D1-C8EC-4D86-BB3B-B8515A11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Positionsbestimmung durch </a:t>
            </a:r>
            <a:r>
              <a:rPr lang="de-DE" dirty="0" err="1"/>
              <a:t>Trilateration</a:t>
            </a:r>
            <a:endParaRPr lang="de-DE" dirty="0"/>
          </a:p>
        </p:txBody>
      </p:sp>
      <p:sp>
        <p:nvSpPr>
          <p:cNvPr id="45" name="Inhaltsplatzhalter 44">
            <a:extLst>
              <a:ext uri="{FF2B5EF4-FFF2-40B4-BE49-F238E27FC236}">
                <a16:creationId xmlns:a16="http://schemas.microsoft.com/office/drawing/2014/main" id="{EF8F141B-AC29-4BA9-9B36-CE5E24FC5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566400" cy="452596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RSSI</a:t>
            </a:r>
            <a:r>
              <a:rPr lang="de-DE" dirty="0"/>
              <a:t> (</a:t>
            </a:r>
            <a:r>
              <a:rPr lang="de-DE" dirty="0" err="1"/>
              <a:t>Received</a:t>
            </a:r>
            <a:r>
              <a:rPr lang="de-DE" dirty="0"/>
              <a:t> Signal </a:t>
            </a:r>
            <a:r>
              <a:rPr lang="de-DE" dirty="0" err="1"/>
              <a:t>Strenth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)</a:t>
            </a:r>
          </a:p>
          <a:p>
            <a:r>
              <a:rPr lang="de-DE" dirty="0"/>
              <a:t>Indikator für die Empfangsfeldstärke</a:t>
            </a:r>
          </a:p>
          <a:p>
            <a:r>
              <a:rPr lang="de-DE" dirty="0"/>
              <a:t>Verhältniszahl -&gt; muss abhängig von der jeweiligen Anwendung interpretiert werden</a:t>
            </a:r>
          </a:p>
          <a:p>
            <a:r>
              <a:rPr lang="de-DE" dirty="0"/>
              <a:t>Negativer Wert in </a:t>
            </a:r>
            <a:r>
              <a:rPr lang="de-DE" dirty="0" err="1"/>
              <a:t>dBM</a:t>
            </a:r>
            <a:r>
              <a:rPr lang="de-DE" dirty="0"/>
              <a:t> (Dezibel </a:t>
            </a:r>
            <a:r>
              <a:rPr lang="de-DE" dirty="0" err="1"/>
              <a:t>Milliwatt</a:t>
            </a:r>
            <a:r>
              <a:rPr lang="de-DE" dirty="0"/>
              <a:t>)</a:t>
            </a:r>
          </a:p>
          <a:p>
            <a:r>
              <a:rPr lang="de-DE" dirty="0"/>
              <a:t>Je höher der Wert, desto besser das Signal</a:t>
            </a:r>
          </a:p>
          <a:p>
            <a:r>
              <a:rPr lang="de-DE" dirty="0"/>
              <a:t>Bei </a:t>
            </a:r>
            <a:r>
              <a:rPr lang="de-DE" dirty="0" err="1"/>
              <a:t>LoRaWAN</a:t>
            </a:r>
            <a:r>
              <a:rPr lang="de-DE" dirty="0"/>
              <a:t> kann man davon ausgehen, dass der RSSI ca. </a:t>
            </a:r>
            <a:r>
              <a:rPr lang="de-DE" b="1" dirty="0"/>
              <a:t>quadratisch</a:t>
            </a:r>
            <a:r>
              <a:rPr lang="de-DE" dirty="0"/>
              <a:t> mit der </a:t>
            </a:r>
            <a:r>
              <a:rPr lang="de-DE" b="1" dirty="0"/>
              <a:t>Distanz</a:t>
            </a:r>
            <a:r>
              <a:rPr lang="de-DE" dirty="0"/>
              <a:t> zum Sender </a:t>
            </a:r>
            <a:r>
              <a:rPr lang="de-DE" b="1" dirty="0"/>
              <a:t>abnimmt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Ziel</a:t>
            </a:r>
            <a:r>
              <a:rPr lang="de-DE" dirty="0"/>
              <a:t>: Entwicklung eines ML-Modells für das </a:t>
            </a:r>
            <a:r>
              <a:rPr lang="de-DE" b="1" dirty="0"/>
              <a:t>RSSI-zu-Distanz-Mapping</a:t>
            </a:r>
          </a:p>
          <a:p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E0FAD2D3-B508-4AFF-927E-89C4B404301C}"/>
              </a:ext>
            </a:extLst>
          </p:cNvPr>
          <p:cNvSpPr txBox="1">
            <a:spLocks/>
          </p:cNvSpPr>
          <p:nvPr/>
        </p:nvSpPr>
        <p:spPr>
          <a:xfrm>
            <a:off x="965200" y="6473216"/>
            <a:ext cx="10972800" cy="22029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None/>
              <a:defRPr lang="de-DE" sz="1000" i="1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358775" indent="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Tx/>
              <a:buNone/>
              <a:defRPr lang="de-DE" sz="1400" kern="1200" dirty="0" smtClean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Symbol" panose="05050102010706020507" pitchFamily="18" charset="2"/>
              <a:buChar char="-"/>
              <a:defRPr lang="de-DE" sz="2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Source: </a:t>
            </a:r>
            <a:r>
              <a:rPr lang="fr-FR" dirty="0">
                <a:hlinkClick r:id="rId3"/>
              </a:rPr>
              <a:t>https://de.wikipedia.org/wiki/Received_Signal_Strength_Indication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864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B80D1-C8EC-4D86-BB3B-B8515A11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Positionsbestimmung durch </a:t>
            </a:r>
            <a:r>
              <a:rPr lang="de-DE" dirty="0" err="1"/>
              <a:t>Trilateration</a:t>
            </a:r>
            <a:endParaRPr lang="de-DE" dirty="0"/>
          </a:p>
        </p:txBody>
      </p:sp>
      <p:pic>
        <p:nvPicPr>
          <p:cNvPr id="5122" name="Picture 2" descr="https://www.oxts.com/wp-content/uploads/2020/10/Trilateration-1-ref-point-border-e1602257810315.png">
            <a:extLst>
              <a:ext uri="{FF2B5EF4-FFF2-40B4-BE49-F238E27FC236}">
                <a16:creationId xmlns:a16="http://schemas.microsoft.com/office/drawing/2014/main" id="{B5E6A331-DB46-4698-911E-B620ECE84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609" y="1461265"/>
            <a:ext cx="5732781" cy="53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23623C1B-70A0-401C-9DE7-8DB7D70ADA4F}"/>
              </a:ext>
            </a:extLst>
          </p:cNvPr>
          <p:cNvSpPr txBox="1">
            <a:spLocks/>
          </p:cNvSpPr>
          <p:nvPr/>
        </p:nvSpPr>
        <p:spPr>
          <a:xfrm>
            <a:off x="965200" y="6473216"/>
            <a:ext cx="10972800" cy="22029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None/>
              <a:defRPr lang="de-DE" sz="1000" i="1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358775" indent="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Tx/>
              <a:buNone/>
              <a:defRPr lang="de-DE" sz="1400" kern="1200" dirty="0" smtClean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Symbol" panose="05050102010706020507" pitchFamily="18" charset="2"/>
              <a:buChar char="-"/>
              <a:defRPr lang="de-DE" sz="2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Source: </a:t>
            </a:r>
            <a:r>
              <a:rPr lang="fr-FR" dirty="0">
                <a:hlinkClick r:id="rId4"/>
              </a:rPr>
              <a:t>https://www.oxts.com/de/trilateration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871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B80D1-C8EC-4D86-BB3B-B8515A11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Positionsbestimmung durch </a:t>
            </a:r>
            <a:r>
              <a:rPr lang="de-DE" dirty="0" err="1"/>
              <a:t>Trilateration</a:t>
            </a:r>
            <a:endParaRPr lang="de-DE" dirty="0"/>
          </a:p>
        </p:txBody>
      </p:sp>
      <p:pic>
        <p:nvPicPr>
          <p:cNvPr id="5124" name="Picture 4" descr="https://www.oxts.com/wp-content/uploads/2020/10/Trilateration-2-ref-points-border-e1602257864310.png">
            <a:extLst>
              <a:ext uri="{FF2B5EF4-FFF2-40B4-BE49-F238E27FC236}">
                <a16:creationId xmlns:a16="http://schemas.microsoft.com/office/drawing/2014/main" id="{7EA955BE-B448-4411-83C5-7B13A55C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40" y="1455307"/>
            <a:ext cx="6055519" cy="540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B2840CF4-93ED-47CA-87F9-5D5C1F872782}"/>
              </a:ext>
            </a:extLst>
          </p:cNvPr>
          <p:cNvSpPr txBox="1">
            <a:spLocks/>
          </p:cNvSpPr>
          <p:nvPr/>
        </p:nvSpPr>
        <p:spPr>
          <a:xfrm>
            <a:off x="965200" y="6473216"/>
            <a:ext cx="10972800" cy="22029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None/>
              <a:defRPr lang="de-DE" sz="1000" i="1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358775" indent="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Tx/>
              <a:buNone/>
              <a:defRPr lang="de-DE" sz="1400" kern="1200" dirty="0" smtClean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Symbol" panose="05050102010706020507" pitchFamily="18" charset="2"/>
              <a:buChar char="-"/>
              <a:defRPr lang="de-DE" sz="2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Source: </a:t>
            </a:r>
            <a:r>
              <a:rPr lang="fr-FR" dirty="0">
                <a:hlinkClick r:id="rId4"/>
              </a:rPr>
              <a:t>https://www.oxts.com/de/trilateration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014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B80D1-C8EC-4D86-BB3B-B8515A11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Positionsbestimmung durch </a:t>
            </a:r>
            <a:r>
              <a:rPr lang="de-DE" dirty="0" err="1"/>
              <a:t>Trilateration</a:t>
            </a:r>
            <a:endParaRPr lang="de-DE" dirty="0"/>
          </a:p>
        </p:txBody>
      </p:sp>
      <p:pic>
        <p:nvPicPr>
          <p:cNvPr id="5126" name="Picture 6" descr="https://www.oxts.com/wp-content/uploads/2020/10/Trilateration-3-ref-points-border-e1602490925168.png">
            <a:extLst>
              <a:ext uri="{FF2B5EF4-FFF2-40B4-BE49-F238E27FC236}">
                <a16:creationId xmlns:a16="http://schemas.microsoft.com/office/drawing/2014/main" id="{F9FA7871-32D9-4883-9D42-FF6DCE610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9" b="13976"/>
          <a:stretch/>
        </p:blipFill>
        <p:spPr bwMode="auto">
          <a:xfrm>
            <a:off x="3455342" y="1524000"/>
            <a:ext cx="747935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18A9FC42-DC48-44BC-94A9-85FBD6593526}"/>
              </a:ext>
            </a:extLst>
          </p:cNvPr>
          <p:cNvSpPr txBox="1">
            <a:spLocks/>
          </p:cNvSpPr>
          <p:nvPr/>
        </p:nvSpPr>
        <p:spPr>
          <a:xfrm>
            <a:off x="965200" y="6473216"/>
            <a:ext cx="10972800" cy="22029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15000"/>
              <a:buFont typeface="Wingdings" panose="05000000000000000000" pitchFamily="2" charset="2"/>
              <a:buNone/>
              <a:defRPr lang="de-DE" sz="1000" i="1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de-DE" sz="1400" kern="1200" dirty="0" smtClean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358775" indent="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Tx/>
              <a:buNone/>
              <a:defRPr lang="de-DE" sz="1400" kern="1200" dirty="0" smtClean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Symbol" panose="05050102010706020507" pitchFamily="18" charset="2"/>
              <a:buChar char="-"/>
              <a:defRPr lang="de-DE" sz="24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Source: </a:t>
            </a:r>
            <a:r>
              <a:rPr lang="fr-FR" dirty="0">
                <a:hlinkClick r:id="rId4"/>
              </a:rPr>
              <a:t>https://www.oxts.com/de/trilateration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740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49CBA-FF27-4D4C-9D5D-023DC725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Vorab-Experiment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27006D-AE7B-4782-8DE6-F56AA1820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Experiment-Setup:</a:t>
            </a:r>
          </a:p>
          <a:p>
            <a:pPr lvl="1"/>
            <a:r>
              <a:rPr lang="de-DE" dirty="0" err="1"/>
              <a:t>LoRaWAN</a:t>
            </a:r>
            <a:r>
              <a:rPr lang="de-DE" dirty="0"/>
              <a:t> Gateway Platzierung FH Kufstein Gebäude A</a:t>
            </a:r>
          </a:p>
          <a:p>
            <a:pPr lvl="1"/>
            <a:r>
              <a:rPr lang="de-DE" dirty="0"/>
              <a:t>Ablaufen einer festgelegten Route mit </a:t>
            </a:r>
            <a:r>
              <a:rPr lang="de-DE" dirty="0" err="1"/>
              <a:t>LoRaWAN</a:t>
            </a:r>
            <a:r>
              <a:rPr lang="de-DE" dirty="0"/>
              <a:t> Client</a:t>
            </a:r>
          </a:p>
          <a:p>
            <a:pPr lvl="1"/>
            <a:r>
              <a:rPr lang="de-DE" dirty="0"/>
              <a:t>Aufzeichnung der RSSI-Messungen an drei Positionen</a:t>
            </a:r>
          </a:p>
          <a:p>
            <a:r>
              <a:rPr lang="de-DE" dirty="0" err="1">
                <a:hlinkClick r:id="rId2"/>
              </a:rPr>
              <a:t>Jupyter</a:t>
            </a:r>
            <a:r>
              <a:rPr lang="de-DE" dirty="0">
                <a:hlinkClick r:id="rId2"/>
              </a:rPr>
              <a:t> Notebook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26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A5BA1-67E8-419A-BDF0-DEB526BE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Helium Netzwerk </a:t>
            </a:r>
            <a:r>
              <a:rPr lang="de-DE" dirty="0">
                <a:latin typeface="Franklin Gothic Medium Cond" panose="020B0606030402020204" pitchFamily="34" charset="0"/>
              </a:rPr>
              <a:t>(The </a:t>
            </a:r>
            <a:r>
              <a:rPr lang="de-DE" dirty="0" err="1">
                <a:latin typeface="Franklin Gothic Medium Cond" panose="020B0606030402020204" pitchFamily="34" charset="0"/>
              </a:rPr>
              <a:t>People‘s</a:t>
            </a:r>
            <a:r>
              <a:rPr lang="de-DE" dirty="0">
                <a:latin typeface="Franklin Gothic Medium Cond" panose="020B0606030402020204" pitchFamily="34" charset="0"/>
              </a:rPr>
              <a:t> Network)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58B7CE-BEA3-4601-8EB1-2C8C2ABD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Verteiltes Netzwerk von </a:t>
            </a:r>
            <a:r>
              <a:rPr lang="de-DE" dirty="0" err="1"/>
              <a:t>LoRaWAN</a:t>
            </a:r>
            <a:r>
              <a:rPr lang="de-DE" dirty="0"/>
              <a:t> Hotspots</a:t>
            </a:r>
          </a:p>
          <a:p>
            <a:r>
              <a:rPr lang="de-DE" b="1" dirty="0"/>
              <a:t>Ziel</a:t>
            </a:r>
            <a:r>
              <a:rPr lang="de-DE" dirty="0"/>
              <a:t>: Ein Blockchain-basiertes globales Netzwerk für das „Internet </a:t>
            </a:r>
            <a:r>
              <a:rPr lang="de-DE" dirty="0" err="1"/>
              <a:t>of</a:t>
            </a:r>
            <a:r>
              <a:rPr lang="de-DE" dirty="0"/>
              <a:t> Things“ (IOT) zu erschaffen</a:t>
            </a:r>
          </a:p>
          <a:p>
            <a:r>
              <a:rPr lang="de-DE" dirty="0"/>
              <a:t>Jeder kann sich einen Helium Hotspot kaufen und zuhause aufstellen um das Netzwerk zu erweitern.</a:t>
            </a:r>
          </a:p>
          <a:p>
            <a:r>
              <a:rPr lang="de-DE" dirty="0"/>
              <a:t>Als Belohnung bekommt jeder Teilnehmer regelmäßig Zahlungen in Form der Kryptowährung </a:t>
            </a:r>
            <a:r>
              <a:rPr lang="de-DE" b="1" dirty="0"/>
              <a:t>HNT</a:t>
            </a:r>
          </a:p>
          <a:p>
            <a:r>
              <a:rPr lang="de-DE" b="1" dirty="0"/>
              <a:t>Proof </a:t>
            </a:r>
            <a:r>
              <a:rPr lang="de-DE" b="1" dirty="0" err="1"/>
              <a:t>of</a:t>
            </a:r>
            <a:r>
              <a:rPr lang="de-DE" b="1" dirty="0"/>
              <a:t> Coverage </a:t>
            </a:r>
            <a:r>
              <a:rPr lang="de-DE" dirty="0"/>
              <a:t>(</a:t>
            </a:r>
            <a:r>
              <a:rPr lang="de-DE" dirty="0" err="1"/>
              <a:t>PoC</a:t>
            </a:r>
            <a:r>
              <a:rPr lang="de-DE" dirty="0"/>
              <a:t>) ist der Algorithmus, der kontinuierlich überprüft, ob Hotspots auch wirklich dort sind, wo sie behaupten zu sein. So kann eine zuverlässige Netzabdeckung sichergestellt werden.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6A0026-FE44-415D-B4DB-DDBF45AB19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hlinkClick r:id="rId2"/>
              </a:rPr>
              <a:t>https://www.btc-echo.de/news/helium-network-hnt-iot-boom-profitieren-118025/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9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5A5BA1-67E8-419A-BDF0-DEB526BE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Coverage</a:t>
            </a:r>
            <a:endParaRPr lang="de-DE" dirty="0">
              <a:latin typeface="Franklin Gothic Medium Cond" panose="020B06060304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58B7CE-BEA3-4601-8EB1-2C8C2ABDD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5003800" cy="4983159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de-DE" sz="2000" dirty="0" err="1"/>
              <a:t>PoC</a:t>
            </a:r>
            <a:r>
              <a:rPr lang="de-DE" sz="2000" dirty="0"/>
              <a:t> erfolgt im Rahmen von „</a:t>
            </a:r>
            <a:r>
              <a:rPr lang="de-DE" sz="2000" dirty="0" err="1"/>
              <a:t>Challenges</a:t>
            </a:r>
            <a:r>
              <a:rPr lang="de-DE" sz="2000" dirty="0"/>
              <a:t>“: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Ein Hotspot (</a:t>
            </a:r>
            <a:r>
              <a:rPr lang="de-DE" sz="2000" b="1" dirty="0"/>
              <a:t>Challenger</a:t>
            </a:r>
            <a:r>
              <a:rPr lang="de-DE" sz="2000" dirty="0"/>
              <a:t>) fordert anderen Hotspot zur Challenge auf</a:t>
            </a:r>
          </a:p>
          <a:p>
            <a:pPr marL="457200" indent="-457200">
              <a:buFont typeface="+mj-lt"/>
              <a:buAutoNum type="arabicPeriod"/>
            </a:pPr>
            <a:endParaRPr lang="de-DE" sz="2000" dirty="0"/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Der </a:t>
            </a:r>
            <a:r>
              <a:rPr lang="de-DE" sz="2000" dirty="0" err="1"/>
              <a:t>gechallengte</a:t>
            </a:r>
            <a:r>
              <a:rPr lang="de-DE" sz="2000" dirty="0"/>
              <a:t> Hotspot (</a:t>
            </a:r>
            <a:r>
              <a:rPr lang="de-DE" sz="2000" b="1" dirty="0" err="1"/>
              <a:t>Challengee</a:t>
            </a:r>
            <a:r>
              <a:rPr lang="de-DE" sz="2000" dirty="0"/>
              <a:t>) sendet Paket aus (</a:t>
            </a:r>
            <a:r>
              <a:rPr lang="de-DE" sz="2000" b="1" dirty="0" err="1"/>
              <a:t>Beacon</a:t>
            </a:r>
            <a:r>
              <a:rPr lang="de-DE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de-DE" sz="2000" dirty="0"/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Hotspots in der Reichweite (</a:t>
            </a:r>
            <a:r>
              <a:rPr lang="de-DE" sz="2000" b="1" dirty="0" err="1"/>
              <a:t>Witnesses</a:t>
            </a:r>
            <a:r>
              <a:rPr lang="de-DE" sz="2000" dirty="0"/>
              <a:t>) empfangen Paket und melden Empfang an Netzwerk</a:t>
            </a:r>
          </a:p>
          <a:p>
            <a:pPr marL="457200" indent="-457200">
              <a:buFont typeface="+mj-lt"/>
              <a:buAutoNum type="arabicPeriod"/>
            </a:pPr>
            <a:endParaRPr lang="de-DE" sz="2000" dirty="0"/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Wenn Challenge vorbei, dann erstellt Challenger „Proof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Receipt</a:t>
            </a:r>
            <a:r>
              <a:rPr lang="de-DE" sz="2000" dirty="0"/>
              <a:t>“ in der Blockchain</a:t>
            </a:r>
          </a:p>
          <a:p>
            <a:pPr marL="457200" indent="-457200">
              <a:buFont typeface="+mj-lt"/>
              <a:buAutoNum type="arabicPeriod"/>
            </a:pPr>
            <a:endParaRPr lang="de-DE" sz="2000" dirty="0"/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Andere Hotspots (</a:t>
            </a:r>
            <a:r>
              <a:rPr lang="de-DE" sz="2000" b="1" dirty="0" err="1"/>
              <a:t>Validators</a:t>
            </a:r>
            <a:r>
              <a:rPr lang="de-DE" sz="2000" dirty="0"/>
              <a:t>) überprüfen die Challenge und akzeptieren sie.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6A0026-FE44-415D-B4DB-DDBF45AB19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Sources: </a:t>
            </a:r>
            <a:r>
              <a:rPr lang="de-DE" dirty="0">
                <a:hlinkClick r:id="rId3"/>
              </a:rPr>
              <a:t>https://twitter.com/helium/status/1370115348721233920</a:t>
            </a:r>
            <a:endParaRPr lang="de-DE" dirty="0"/>
          </a:p>
          <a:p>
            <a:r>
              <a:rPr lang="de-DE" dirty="0">
                <a:hlinkClick r:id="rId4"/>
              </a:rPr>
              <a:t>https://smartoffgrid.ch/proof-of-coverage-erklaert/</a:t>
            </a:r>
            <a:endParaRPr lang="de-DE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C0D30472-711E-43F8-99FF-72D0F62A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0" y="1984264"/>
            <a:ext cx="6324600" cy="36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">
            <a:extLst>
              <a:ext uri="{FF2B5EF4-FFF2-40B4-BE49-F238E27FC236}">
                <a16:creationId xmlns:a16="http://schemas.microsoft.com/office/drawing/2014/main" id="{7349EC10-5880-4613-9B60-EC11C8349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/>
          <a:stretch/>
        </p:blipFill>
        <p:spPr bwMode="auto">
          <a:xfrm>
            <a:off x="5613400" y="1984263"/>
            <a:ext cx="6324600" cy="36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">
            <a:extLst>
              <a:ext uri="{FF2B5EF4-FFF2-40B4-BE49-F238E27FC236}">
                <a16:creationId xmlns:a16="http://schemas.microsoft.com/office/drawing/2014/main" id="{EB66067A-4018-4123-9AA6-E6491D9F8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/>
          <a:stretch/>
        </p:blipFill>
        <p:spPr bwMode="auto">
          <a:xfrm>
            <a:off x="5613400" y="1984262"/>
            <a:ext cx="6324600" cy="366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22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42D65-EEB2-44F5-BCAA-F5B1DADA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Helium API - Datengenerierung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9518AC-258C-46EC-9031-2C5A5325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Helium stellt eine API zur Helium Blockchain öffentlich bereit:</a:t>
            </a:r>
          </a:p>
          <a:p>
            <a:r>
              <a:rPr lang="de-DE" dirty="0">
                <a:hlinkClick r:id="rId2"/>
              </a:rPr>
              <a:t>Blockchain API</a:t>
            </a:r>
            <a:endParaRPr lang="de-DE" dirty="0"/>
          </a:p>
          <a:p>
            <a:r>
              <a:rPr lang="de-DE" dirty="0">
                <a:hlinkClick r:id="rId3"/>
              </a:rPr>
              <a:t>API Explorer</a:t>
            </a:r>
            <a:r>
              <a:rPr lang="de-DE" dirty="0"/>
              <a:t> (Web Interface)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Zusätzlich gibt es die Mappers Coverage </a:t>
            </a:r>
            <a:r>
              <a:rPr lang="de-DE" dirty="0" err="1"/>
              <a:t>Map</a:t>
            </a:r>
            <a:r>
              <a:rPr lang="de-DE" dirty="0"/>
              <a:t>, eine durch Crowd-Sourcing entstandene Karte der Signalabdeckung des Helium-Netzwerks. Auch dafür wird eine API bereitgestellt:</a:t>
            </a:r>
          </a:p>
          <a:p>
            <a:r>
              <a:rPr lang="de-DE" dirty="0">
                <a:hlinkClick r:id="rId4"/>
              </a:rPr>
              <a:t>Mappers API</a:t>
            </a:r>
            <a:endParaRPr lang="de-DE" dirty="0"/>
          </a:p>
          <a:p>
            <a:r>
              <a:rPr lang="de-DE" dirty="0">
                <a:hlinkClick r:id="rId5"/>
              </a:rPr>
              <a:t>API Explorer</a:t>
            </a:r>
            <a:r>
              <a:rPr lang="de-DE" dirty="0"/>
              <a:t> (Web Interface)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36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5DBE9-7DF2-4201-85BC-32ECD4B7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62C4D-473F-440C-8811-CB3B69318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Entwicklung eines </a:t>
            </a:r>
            <a:r>
              <a:rPr lang="de-DE" dirty="0">
                <a:hlinkClick r:id="rId2"/>
              </a:rPr>
              <a:t>Python Paketes zur Anbindung der Helium API als Datenquelle</a:t>
            </a:r>
            <a:endParaRPr lang="de-DE" dirty="0"/>
          </a:p>
          <a:p>
            <a:pPr lvl="1"/>
            <a:r>
              <a:rPr lang="de-DE" dirty="0"/>
              <a:t>Kommandozeileninterface</a:t>
            </a:r>
          </a:p>
          <a:p>
            <a:pPr lvl="1"/>
            <a:r>
              <a:rPr lang="de-DE" dirty="0"/>
              <a:t>REST-Schnittstelle</a:t>
            </a:r>
          </a:p>
          <a:p>
            <a:r>
              <a:rPr lang="de-DE" dirty="0"/>
              <a:t>Erstellen eines einfachen Regressionsmodells zur Schätzung der Distanz zwischen Sender und Empfänger auf Basis der Empfangsfeldstärke (RSSI)</a:t>
            </a:r>
          </a:p>
          <a:p>
            <a:r>
              <a:rPr lang="de-DE" dirty="0"/>
              <a:t>Erstellen </a:t>
            </a:r>
            <a:r>
              <a:rPr lang="de-DE" dirty="0">
                <a:hlinkClick r:id="rId3"/>
              </a:rPr>
              <a:t>von komplexeren ML-Modellen und Vergleich mit bestehenden Modellen</a:t>
            </a:r>
            <a:endParaRPr lang="de-DE" dirty="0"/>
          </a:p>
          <a:p>
            <a:r>
              <a:rPr lang="de-DE" dirty="0"/>
              <a:t>Integration der Modelle in Anwendung und Bereitstellung für Entwickler und Nicht-Entwickler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Entwicklung eines Referenzsystems zur Validierung der Modelle (SPS)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963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AF165-C870-4172-A9C7-1F5B88FD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BD1AA8-36DD-4D1C-9588-418EA36D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Projektorganisation</a:t>
            </a:r>
          </a:p>
          <a:p>
            <a:pPr lvl="1"/>
            <a:r>
              <a:rPr lang="de-DE" sz="2000" dirty="0"/>
              <a:t>Forschungsprojekt</a:t>
            </a:r>
          </a:p>
          <a:p>
            <a:pPr lvl="1"/>
            <a:r>
              <a:rPr lang="de-DE" sz="2000" dirty="0"/>
              <a:t>Vorstellung des Kooperationspartners</a:t>
            </a:r>
          </a:p>
          <a:p>
            <a:r>
              <a:rPr lang="de-DE" dirty="0"/>
              <a:t>Einführung Technologien</a:t>
            </a:r>
          </a:p>
          <a:p>
            <a:pPr lvl="1"/>
            <a:r>
              <a:rPr lang="de-DE" sz="2000" dirty="0" err="1"/>
              <a:t>LoRaWAN</a:t>
            </a:r>
            <a:endParaRPr lang="de-DE" sz="2000" dirty="0"/>
          </a:p>
          <a:p>
            <a:pPr lvl="1"/>
            <a:r>
              <a:rPr lang="de-DE" sz="2000" dirty="0"/>
              <a:t>Positionsbestimmung durch </a:t>
            </a:r>
            <a:r>
              <a:rPr lang="de-DE" sz="2000" dirty="0" err="1"/>
              <a:t>Trilateration</a:t>
            </a:r>
            <a:endParaRPr lang="de-DE" sz="2000" dirty="0"/>
          </a:p>
          <a:p>
            <a:pPr lvl="1"/>
            <a:r>
              <a:rPr lang="de-DE" sz="2000" dirty="0"/>
              <a:t>Helium Netzwerk</a:t>
            </a:r>
          </a:p>
          <a:p>
            <a:pPr lvl="1"/>
            <a:r>
              <a:rPr lang="de-DE" sz="2000" dirty="0"/>
              <a:t>Helium API</a:t>
            </a:r>
          </a:p>
          <a:p>
            <a:r>
              <a:rPr lang="de-DE" sz="2600" dirty="0"/>
              <a:t>Projektziele</a:t>
            </a:r>
          </a:p>
          <a:p>
            <a:r>
              <a:rPr lang="de-DE" sz="2600" dirty="0"/>
              <a:t>Projektmeilensteine</a:t>
            </a:r>
          </a:p>
          <a:p>
            <a:r>
              <a:rPr lang="de-DE" sz="2600" dirty="0"/>
              <a:t>Projekt-Vorgaben und Coaching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4E2E64-A832-4F0F-BA67-7174EE8800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62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9F158-8624-CB5D-C699-D5B4CB4E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Projektmeilensteine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7273F5-F011-25EE-805A-CF2A7E064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November 2022: Fertigstellung </a:t>
            </a:r>
            <a:r>
              <a:rPr lang="de-DE" dirty="0">
                <a:hlinkClick r:id="rId2"/>
              </a:rPr>
              <a:t>Python Paketes zur Anbindung der Helium API als Datenquelle</a:t>
            </a:r>
            <a:endParaRPr lang="de-DE" dirty="0"/>
          </a:p>
          <a:p>
            <a:r>
              <a:rPr lang="de-DE" dirty="0"/>
              <a:t>Dezember 2022: Erster Datenaustausch und </a:t>
            </a:r>
            <a:r>
              <a:rPr lang="de-DE" dirty="0" err="1"/>
              <a:t>Realtest</a:t>
            </a:r>
            <a:r>
              <a:rPr lang="de-DE" dirty="0"/>
              <a:t> SPS Projektteam</a:t>
            </a:r>
          </a:p>
          <a:p>
            <a:r>
              <a:rPr lang="de-DE" dirty="0"/>
              <a:t>Januar 2023: Zweite Datenübernahme und Evaluation der Modelle</a:t>
            </a:r>
          </a:p>
          <a:p>
            <a:r>
              <a:rPr lang="de-DE" dirty="0"/>
              <a:t>Anfang Februar 2023: Projektabschluss: Präsentation, Bericht und Übergabe.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3497E0-4F6F-7D60-EE7F-EE4A4DE95F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96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3FA371-FEAE-4B32-147B-A2073208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Projekt-Vorgaben und Coaching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2CBDC0-38B1-F56F-B3E6-5B87EADF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Projektbegleitung Coach (kein Lektor – mehr </a:t>
            </a:r>
            <a:r>
              <a:rPr lang="de-DE" dirty="0" err="1"/>
              <a:t>Scrum</a:t>
            </a:r>
            <a:r>
              <a:rPr lang="de-DE" dirty="0"/>
              <a:t> Master)</a:t>
            </a:r>
          </a:p>
          <a:p>
            <a:r>
              <a:rPr lang="de-DE" dirty="0" err="1"/>
              <a:t>Studierende:r</a:t>
            </a:r>
            <a:r>
              <a:rPr lang="de-DE" dirty="0"/>
              <a:t> </a:t>
            </a:r>
            <a:r>
              <a:rPr lang="de-DE" dirty="0" err="1"/>
              <a:t>Projektleiter:in</a:t>
            </a:r>
            <a:r>
              <a:rPr lang="de-DE" dirty="0"/>
              <a:t> (N.N.)</a:t>
            </a:r>
          </a:p>
          <a:p>
            <a:r>
              <a:rPr lang="de-DE" dirty="0"/>
              <a:t>2 SWS</a:t>
            </a:r>
          </a:p>
          <a:p>
            <a:r>
              <a:rPr lang="de-DE" dirty="0"/>
              <a:t>Jour Fixe nach Bedarf, regelmäßig (bspw. Wöchentlich)</a:t>
            </a:r>
          </a:p>
          <a:p>
            <a:r>
              <a:rPr lang="de-DE" dirty="0"/>
              <a:t>Individueller Beitrag</a:t>
            </a:r>
          </a:p>
          <a:p>
            <a:r>
              <a:rPr lang="de-DE" dirty="0"/>
              <a:t>Bewertung nach Leistung, Output</a:t>
            </a:r>
          </a:p>
          <a:p>
            <a:r>
              <a:rPr lang="de-DE" dirty="0"/>
              <a:t>Öffentlichkeitswirksames Projekt =&gt; News-Mitteilung, Online Präsenz, Open Source (GitHub)</a:t>
            </a:r>
          </a:p>
          <a:p>
            <a:r>
              <a:rPr lang="de-DE" dirty="0"/>
              <a:t>Projektabnahme und reale Kosten</a:t>
            </a:r>
          </a:p>
          <a:p>
            <a:r>
              <a:rPr lang="de-DE" dirty="0"/>
              <a:t>Ggf. Budget wird durch Coach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46A0B3-AAA7-0F10-C6F4-CCB83CECE5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0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21007-1F40-4A64-B153-E8DAEFEA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Zeitnahe Umsetzung AP1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002AA7-A5B2-4C7F-B53D-36C37455B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Rohversion von CLI / REST-API</a:t>
            </a:r>
          </a:p>
          <a:p>
            <a:pPr lvl="1"/>
            <a:r>
              <a:rPr lang="de-DE" dirty="0"/>
              <a:t>Input: Device </a:t>
            </a:r>
            <a:r>
              <a:rPr lang="de-DE" dirty="0" err="1"/>
              <a:t>id</a:t>
            </a:r>
            <a:r>
              <a:rPr lang="de-DE" dirty="0"/>
              <a:t>/</a:t>
            </a:r>
            <a:r>
              <a:rPr lang="de-DE" dirty="0" err="1"/>
              <a:t>address</a:t>
            </a:r>
            <a:endParaRPr lang="de-DE" dirty="0"/>
          </a:p>
          <a:p>
            <a:pPr lvl="1"/>
            <a:r>
              <a:rPr lang="de-DE" dirty="0"/>
              <a:t>Output: Position von Hotspot mit der größten Signalstärke als </a:t>
            </a:r>
            <a:r>
              <a:rPr lang="de-DE" dirty="0" err="1"/>
              <a:t>Witness</a:t>
            </a:r>
            <a:endParaRPr lang="de-DE" dirty="0"/>
          </a:p>
          <a:p>
            <a:r>
              <a:rPr lang="de-DE" dirty="0"/>
              <a:t>Erste Version </a:t>
            </a:r>
            <a:r>
              <a:rPr lang="de-DE" dirty="0" err="1"/>
              <a:t>Trilateration</a:t>
            </a:r>
            <a:endParaRPr lang="de-DE" dirty="0"/>
          </a:p>
          <a:p>
            <a:pPr lvl="1"/>
            <a:r>
              <a:rPr lang="de-DE" dirty="0"/>
              <a:t>Initiale Abschätzung durch größte Signalstärke (Evaluierung)</a:t>
            </a:r>
          </a:p>
          <a:p>
            <a:pPr lvl="1"/>
            <a:r>
              <a:rPr lang="de-DE" dirty="0"/>
              <a:t>Aus gesammelten Daten anschließend erstellen einer Lineare-/Polynom-/Exponential-Regression</a:t>
            </a:r>
          </a:p>
          <a:p>
            <a:pPr lvl="1"/>
            <a:r>
              <a:rPr lang="de-DE" dirty="0" err="1"/>
              <a:t>Tri</a:t>
            </a:r>
            <a:r>
              <a:rPr lang="de-DE" dirty="0"/>
              <a:t>-/</a:t>
            </a:r>
            <a:r>
              <a:rPr lang="de-DE" dirty="0" err="1"/>
              <a:t>Multilateration</a:t>
            </a:r>
            <a:r>
              <a:rPr lang="de-DE" dirty="0"/>
              <a:t> auf Basis der geschätzten Distanzen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9E6574-9A0E-42A8-87FC-CC5F080FA2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69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15F8FB-B44E-2D46-BE81-D67782AB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734872" cy="994122"/>
          </a:xfrm>
        </p:spPr>
        <p:txBody>
          <a:bodyPr anchor="ctr">
            <a:normAutofit/>
          </a:bodyPr>
          <a:lstStyle/>
          <a:p>
            <a:r>
              <a:rPr lang="de-DE" dirty="0"/>
              <a:t>Fragen?</a:t>
            </a:r>
          </a:p>
        </p:txBody>
      </p:sp>
      <p:pic>
        <p:nvPicPr>
          <p:cNvPr id="8" name="Video 7">
            <a:extLst>
              <a:ext uri="{FF2B5EF4-FFF2-40B4-BE49-F238E27FC236}">
                <a16:creationId xmlns:a16="http://schemas.microsoft.com/office/drawing/2014/main" id="{938C2865-4987-2A67-A921-B711FFE6FF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501" r="-1" b="16378"/>
          <a:stretch/>
        </p:blipFill>
        <p:spPr>
          <a:xfrm>
            <a:off x="609600" y="1600203"/>
            <a:ext cx="109728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2963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3DAB-D535-415C-BACE-004A0EAA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Projektorganisation</a:t>
            </a:r>
          </a:p>
        </p:txBody>
      </p:sp>
    </p:spTree>
    <p:extLst>
      <p:ext uri="{BB962C8B-B14F-4D97-AF65-F5344CB8AC3E}">
        <p14:creationId xmlns:p14="http://schemas.microsoft.com/office/powerpoint/2010/main" val="3625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18FE6A-D951-49D5-912B-1EFA3399C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Forschungsprojekt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F151E-5895-49FF-8056-C36B22DB9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4"/>
            <a:ext cx="9151088" cy="425375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Kooperation zwischen FH Kufstein und </a:t>
            </a:r>
            <a:r>
              <a:rPr lang="de-DE" dirty="0" err="1"/>
              <a:t>Emergo</a:t>
            </a:r>
            <a:r>
              <a:rPr lang="de-DE" dirty="0"/>
              <a:t> Technologies GmbH</a:t>
            </a:r>
          </a:p>
          <a:p>
            <a:r>
              <a:rPr lang="de-DE" dirty="0"/>
              <a:t>Gefördert durch einen Innovationscheck der FFG</a:t>
            </a:r>
          </a:p>
          <a:p>
            <a:r>
              <a:rPr lang="de-DE" dirty="0"/>
              <a:t>Projektleiter + Koordinator: Fabio Knoll, </a:t>
            </a:r>
            <a:r>
              <a:rPr lang="de-DE" dirty="0" err="1"/>
              <a:t>MSc</a:t>
            </a:r>
            <a:endParaRPr lang="de-DE" dirty="0"/>
          </a:p>
          <a:p>
            <a:pPr lvl="1"/>
            <a:r>
              <a:rPr lang="de-DE" dirty="0"/>
              <a:t>Kontakt: </a:t>
            </a:r>
            <a:r>
              <a:rPr lang="de-DE" dirty="0">
                <a:hlinkClick r:id="rId3"/>
              </a:rPr>
              <a:t>fabio.knoll@fh-kufstein.ac.at</a:t>
            </a:r>
            <a:endParaRPr lang="de-DE" dirty="0"/>
          </a:p>
          <a:p>
            <a:r>
              <a:rPr lang="de-DE" dirty="0"/>
              <a:t>Projektziel:</a:t>
            </a:r>
          </a:p>
          <a:p>
            <a:pPr marL="0" indent="0">
              <a:buNone/>
            </a:pPr>
            <a:r>
              <a:rPr lang="de-DE" dirty="0"/>
              <a:t>     	Positionierung von Objekten mittels </a:t>
            </a:r>
            <a:r>
              <a:rPr lang="de-DE" dirty="0" err="1"/>
              <a:t>LoRaWAN</a:t>
            </a:r>
            <a:r>
              <a:rPr lang="de-DE" dirty="0"/>
              <a:t> durch den Einsatz 	von </a:t>
            </a:r>
            <a:r>
              <a:rPr lang="de-DE" dirty="0" err="1"/>
              <a:t>Machine</a:t>
            </a:r>
            <a:r>
              <a:rPr lang="de-DE" dirty="0"/>
              <a:t> Learning in Kombination mit </a:t>
            </a:r>
            <a:r>
              <a:rPr lang="de-DE" dirty="0" err="1"/>
              <a:t>Trilaterationsalgorithmen</a:t>
            </a:r>
            <a:r>
              <a:rPr lang="de-DE" dirty="0"/>
              <a:t>.</a:t>
            </a:r>
          </a:p>
          <a:p>
            <a:r>
              <a:rPr lang="de-DE" dirty="0"/>
              <a:t>Untergeordnete Praxisprojekte:</a:t>
            </a:r>
          </a:p>
          <a:p>
            <a:pPr lvl="1"/>
            <a:r>
              <a:rPr lang="de-DE" sz="2400" b="1" dirty="0"/>
              <a:t>Positionierung mittels </a:t>
            </a:r>
            <a:r>
              <a:rPr lang="de-DE" sz="2400" b="1" dirty="0" err="1"/>
              <a:t>LoRaWAN</a:t>
            </a:r>
            <a:r>
              <a:rPr lang="de-DE" sz="2400" b="1" dirty="0"/>
              <a:t> (DSIA 21)</a:t>
            </a:r>
          </a:p>
          <a:p>
            <a:pPr lvl="2"/>
            <a:r>
              <a:rPr lang="de-DE" sz="2000" dirty="0"/>
              <a:t>Projektcoach: </a:t>
            </a:r>
            <a:r>
              <a:rPr lang="de-DE" sz="2100" dirty="0"/>
              <a:t>Prof. (FH) Dr. techn. Lukas Huber, MSc</a:t>
            </a:r>
          </a:p>
          <a:p>
            <a:pPr lvl="1"/>
            <a:r>
              <a:rPr lang="de-DE" sz="2400" dirty="0"/>
              <a:t>Evaluierung der Positionierung mittels </a:t>
            </a:r>
            <a:r>
              <a:rPr lang="de-DE" sz="2400" dirty="0" err="1"/>
              <a:t>LoraWan</a:t>
            </a:r>
            <a:r>
              <a:rPr lang="de-DE" sz="2400" dirty="0"/>
              <a:t> (SPS 21)</a:t>
            </a:r>
          </a:p>
          <a:p>
            <a:pPr lvl="2"/>
            <a:r>
              <a:rPr lang="de-DE" sz="2000" dirty="0"/>
              <a:t>Projektcoach: </a:t>
            </a:r>
            <a:r>
              <a:rPr lang="de-DE" sz="2100" dirty="0"/>
              <a:t>Prof. (FH) Dipl.-Ing. Thomas Schmiedinger, PhD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33BA7F-6F19-4BAB-B544-B625DB15CB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Knoll Fabio">
            <a:extLst>
              <a:ext uri="{FF2B5EF4-FFF2-40B4-BE49-F238E27FC236}">
                <a16:creationId xmlns:a16="http://schemas.microsoft.com/office/drawing/2014/main" id="{67F6FBD1-3931-59AF-167B-E466918D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849" y="1600202"/>
            <a:ext cx="1438654" cy="13500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uber Lukas">
            <a:extLst>
              <a:ext uri="{FF2B5EF4-FFF2-40B4-BE49-F238E27FC236}">
                <a16:creationId xmlns:a16="http://schemas.microsoft.com/office/drawing/2014/main" id="{DE950D1B-4B35-4C9D-AEDE-76D93652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848" y="3167606"/>
            <a:ext cx="1438655" cy="13500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miedinger Thomas">
            <a:extLst>
              <a:ext uri="{FF2B5EF4-FFF2-40B4-BE49-F238E27FC236}">
                <a16:creationId xmlns:a16="http://schemas.microsoft.com/office/drawing/2014/main" id="{82056417-A099-4FE6-A609-5893068F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848" y="4735010"/>
            <a:ext cx="1438654" cy="13500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F96E0-AE68-4635-B720-9C075BE1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183" y="328171"/>
            <a:ext cx="9734872" cy="994122"/>
          </a:xfrm>
        </p:spPr>
        <p:txBody>
          <a:bodyPr/>
          <a:lstStyle/>
          <a:p>
            <a:r>
              <a:rPr lang="de-DE" dirty="0" err="1"/>
              <a:t>Emergo</a:t>
            </a:r>
            <a:r>
              <a:rPr lang="de-DE" dirty="0"/>
              <a:t> Technologies GmbH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7DE27A-7641-4EE8-ACCD-DE6A2EF77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9314576" cy="4525963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Deep-Tech Startup</a:t>
            </a:r>
          </a:p>
          <a:p>
            <a:r>
              <a:rPr lang="de-DE" dirty="0"/>
              <a:t>Entwicklung von innovativen Produkten und Geschäftsmodellen</a:t>
            </a:r>
          </a:p>
          <a:p>
            <a:r>
              <a:rPr lang="de-DE" dirty="0"/>
              <a:t>Knowhow im Bereich Software, Mechanik und Elektronik</a:t>
            </a:r>
          </a:p>
          <a:p>
            <a:r>
              <a:rPr lang="de-DE" dirty="0"/>
              <a:t>Umgesetztes Projekt: </a:t>
            </a:r>
            <a:r>
              <a:rPr lang="de-DE" dirty="0">
                <a:hlinkClick r:id="rId2"/>
              </a:rPr>
              <a:t>Digital Bike Twin</a:t>
            </a:r>
            <a:endParaRPr lang="de-DE" dirty="0"/>
          </a:p>
          <a:p>
            <a:pPr lvl="1"/>
            <a:r>
              <a:rPr lang="de-DE" dirty="0"/>
              <a:t>Intelligenter E-Bike Tracker der vor Diebstahl schützen soll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Ansprechpartner</a:t>
            </a:r>
          </a:p>
          <a:p>
            <a:r>
              <a:rPr lang="de-DE" dirty="0"/>
              <a:t>Simon </a:t>
            </a:r>
            <a:r>
              <a:rPr lang="de-DE" dirty="0" err="1"/>
              <a:t>Pfeifhofer</a:t>
            </a:r>
            <a:r>
              <a:rPr lang="de-DE" dirty="0"/>
              <a:t> (Geschäftsführer)</a:t>
            </a:r>
          </a:p>
          <a:p>
            <a:r>
              <a:rPr lang="de-DE" dirty="0"/>
              <a:t>Dr. Markus Haider (Geschäftsführer)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00B646-D314-48A3-A9A5-24EA21A6B1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2B2359-F721-408D-B26C-AFA7276945B3}"/>
              </a:ext>
            </a:extLst>
          </p:cNvPr>
          <p:cNvGrpSpPr/>
          <p:nvPr/>
        </p:nvGrpSpPr>
        <p:grpSpPr>
          <a:xfrm>
            <a:off x="609600" y="381706"/>
            <a:ext cx="887053" cy="887053"/>
            <a:chOff x="9471170" y="2122415"/>
            <a:chExt cx="1080000" cy="1080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D1A4B95-63C4-449B-BC12-D6D01DB8FD4A}"/>
                </a:ext>
              </a:extLst>
            </p:cNvPr>
            <p:cNvSpPr/>
            <p:nvPr/>
          </p:nvSpPr>
          <p:spPr>
            <a:xfrm>
              <a:off x="9471170" y="2122415"/>
              <a:ext cx="1080000" cy="10800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6" name="Picture 2" descr="https://img1.wsimg.com/isteam/ip/374d28c3-cc27-428e-b329-a7a3df5c97dd/%5BOriginal%20size%5D%20%20EMERGO_final.png/:/rs=w:73,h:73,cg:true,m/cr=w:73,h:73/qt=q:95">
              <a:extLst>
                <a:ext uri="{FF2B5EF4-FFF2-40B4-BE49-F238E27FC236}">
                  <a16:creationId xmlns:a16="http://schemas.microsoft.com/office/drawing/2014/main" id="{6F43E47B-FF19-4A12-B906-95B5C23E83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4264" y="2290675"/>
              <a:ext cx="796474" cy="79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259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C3DAB-D535-415C-BACE-004A0EAA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Technologien</a:t>
            </a:r>
          </a:p>
        </p:txBody>
      </p:sp>
    </p:spTree>
    <p:extLst>
      <p:ext uri="{BB962C8B-B14F-4D97-AF65-F5344CB8AC3E}">
        <p14:creationId xmlns:p14="http://schemas.microsoft.com/office/powerpoint/2010/main" val="371899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4196C-53F2-4B39-B8E5-9AD44ACF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LoRaWAN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F6110-1337-4984-B841-511BDFD5C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L</a:t>
            </a:r>
            <a:r>
              <a:rPr lang="de-DE" dirty="0"/>
              <a:t>ong </a:t>
            </a:r>
            <a:r>
              <a:rPr lang="de-DE" b="1" dirty="0"/>
              <a:t>R</a:t>
            </a:r>
            <a:r>
              <a:rPr lang="de-DE" dirty="0"/>
              <a:t>ange </a:t>
            </a:r>
            <a:r>
              <a:rPr lang="de-DE" b="1" dirty="0"/>
              <a:t>W</a:t>
            </a:r>
            <a:r>
              <a:rPr lang="de-DE" dirty="0"/>
              <a:t>ide </a:t>
            </a:r>
            <a:r>
              <a:rPr lang="de-DE" b="1" dirty="0"/>
              <a:t>A</a:t>
            </a:r>
            <a:r>
              <a:rPr lang="de-DE" dirty="0"/>
              <a:t>rea </a:t>
            </a:r>
            <a:r>
              <a:rPr lang="de-DE" b="1" dirty="0"/>
              <a:t>N</a:t>
            </a:r>
            <a:r>
              <a:rPr lang="de-DE" dirty="0"/>
              <a:t>etwork (</a:t>
            </a:r>
            <a:r>
              <a:rPr lang="de-DE" b="1" dirty="0" err="1"/>
              <a:t>LoRaWAN</a:t>
            </a:r>
            <a:r>
              <a:rPr lang="de-DE" dirty="0"/>
              <a:t>)</a:t>
            </a:r>
          </a:p>
          <a:p>
            <a:r>
              <a:rPr lang="de-DE" dirty="0"/>
              <a:t>Gehört zur Familie der</a:t>
            </a:r>
            <a:r>
              <a:rPr lang="de-DE" b="1" dirty="0"/>
              <a:t> Low Power Wide Area Networks</a:t>
            </a:r>
            <a:r>
              <a:rPr lang="de-DE" dirty="0"/>
              <a:t> (</a:t>
            </a:r>
            <a:r>
              <a:rPr lang="de-DE" b="1" dirty="0"/>
              <a:t>LPWAN</a:t>
            </a:r>
            <a:r>
              <a:rPr lang="de-DE" dirty="0"/>
              <a:t>)</a:t>
            </a:r>
          </a:p>
          <a:p>
            <a:r>
              <a:rPr lang="de-DE" dirty="0"/>
              <a:t>Spezifikation für drahtlose batteriebetriebene Systeme in einem regionalen, nationalen oder globalen Netzwerk</a:t>
            </a:r>
          </a:p>
          <a:p>
            <a:r>
              <a:rPr lang="de-DE" dirty="0" err="1"/>
              <a:t>LoRaWAN</a:t>
            </a:r>
            <a:r>
              <a:rPr lang="de-DE" dirty="0"/>
              <a:t> zielt auf wichtigste Anforderungen des </a:t>
            </a:r>
            <a:r>
              <a:rPr lang="de-DE" b="1" dirty="0"/>
              <a:t>Internet </a:t>
            </a:r>
            <a:r>
              <a:rPr lang="de-DE" b="1" dirty="0" err="1"/>
              <a:t>of</a:t>
            </a:r>
            <a:r>
              <a:rPr lang="de-DE" b="1" dirty="0"/>
              <a:t> Things</a:t>
            </a:r>
            <a:r>
              <a:rPr lang="de-DE" dirty="0"/>
              <a:t> (</a:t>
            </a:r>
            <a:r>
              <a:rPr lang="de-DE" b="1" dirty="0" err="1"/>
              <a:t>IoT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Sichere bidirektionale Kommunikation</a:t>
            </a:r>
          </a:p>
          <a:p>
            <a:pPr lvl="1"/>
            <a:r>
              <a:rPr lang="de-DE" dirty="0"/>
              <a:t>Mobilität von Dienstleistungen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D300D7-53EC-43BD-B152-1186A4BBF1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hlinkClick r:id="rId3"/>
              </a:rPr>
              <a:t>https://www.lora-wan.de/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404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4196C-53F2-4B39-B8E5-9AD44ACF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LoRaWAN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D300D7-53EC-43BD-B152-1186A4BBF1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de-DE" dirty="0">
                <a:hlinkClick r:id="rId3"/>
              </a:rPr>
              <a:t>https://www.allion.com/iot-lpwan/</a:t>
            </a:r>
            <a:endParaRPr lang="de-DE" dirty="0"/>
          </a:p>
        </p:txBody>
      </p:sp>
      <p:pic>
        <p:nvPicPr>
          <p:cNvPr id="2050" name="Picture 2" descr="https://www.allion.com/wp-content/uploads/2021/04/Wireless-Tech.jpg">
            <a:extLst>
              <a:ext uri="{FF2B5EF4-FFF2-40B4-BE49-F238E27FC236}">
                <a16:creationId xmlns:a16="http://schemas.microsoft.com/office/drawing/2014/main" id="{8C1926B4-1BC6-4AF8-9302-F3D80C11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62" y="1469284"/>
            <a:ext cx="7734675" cy="483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4A5CFEB-C64F-4E30-9F74-0BF1F14D1FB6}"/>
              </a:ext>
            </a:extLst>
          </p:cNvPr>
          <p:cNvSpPr/>
          <p:nvPr/>
        </p:nvSpPr>
        <p:spPr>
          <a:xfrm>
            <a:off x="5859262" y="4643021"/>
            <a:ext cx="754602" cy="47051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00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4196C-53F2-4B39-B8E5-9AD44ACF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LoRaWAN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F6110-1337-4984-B841-511BDFD5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3"/>
            <a:ext cx="5163846" cy="4525963"/>
          </a:xfrm>
        </p:spPr>
        <p:txBody>
          <a:bodyPr/>
          <a:lstStyle/>
          <a:p>
            <a:r>
              <a:rPr lang="de-DE" dirty="0"/>
              <a:t>Gateways</a:t>
            </a:r>
          </a:p>
          <a:p>
            <a:pPr lvl="1"/>
            <a:r>
              <a:rPr lang="de-DE" dirty="0"/>
              <a:t>Stellen Verbindung von Endgeräte und Netzwerkserver her.</a:t>
            </a:r>
          </a:p>
          <a:p>
            <a:pPr lvl="1"/>
            <a:r>
              <a:rPr lang="de-DE" dirty="0"/>
              <a:t>Nutzen Standard-IP-Verbindung mit Server</a:t>
            </a:r>
          </a:p>
          <a:p>
            <a:r>
              <a:rPr lang="de-DE" dirty="0"/>
              <a:t>Endgeräte</a:t>
            </a:r>
          </a:p>
          <a:p>
            <a:pPr lvl="1"/>
            <a:r>
              <a:rPr lang="de-DE" dirty="0"/>
              <a:t>Können mit einem oder mehreren Gateways kommunizieren</a:t>
            </a:r>
          </a:p>
          <a:p>
            <a:pPr lvl="1"/>
            <a:r>
              <a:rPr lang="de-DE" b="1" dirty="0"/>
              <a:t>Energieverbrauch</a:t>
            </a:r>
            <a:r>
              <a:rPr lang="de-DE" dirty="0"/>
              <a:t>: zwischen 10mA und 100nA (Ruhemodus)</a:t>
            </a:r>
          </a:p>
          <a:p>
            <a:pPr lvl="1"/>
            <a:r>
              <a:rPr lang="de-DE" b="1" dirty="0"/>
              <a:t>Batterielebensdauer</a:t>
            </a:r>
            <a:r>
              <a:rPr lang="de-DE" dirty="0"/>
              <a:t>: 2 bis 15 Jahre</a:t>
            </a:r>
          </a:p>
          <a:p>
            <a:pPr lvl="1"/>
            <a:r>
              <a:rPr lang="de-DE" b="1" dirty="0"/>
              <a:t>Beispiele</a:t>
            </a:r>
            <a:r>
              <a:rPr lang="de-DE" dirty="0"/>
              <a:t>: </a:t>
            </a:r>
          </a:p>
          <a:p>
            <a:pPr lvl="2"/>
            <a:r>
              <a:rPr lang="de-DE" dirty="0"/>
              <a:t>Sensoren (Temperatur, Luftfeuchtigkeit, CO2, …)</a:t>
            </a:r>
          </a:p>
          <a:p>
            <a:pPr lvl="2"/>
            <a:r>
              <a:rPr lang="de-DE" dirty="0"/>
              <a:t>Aktoren (Schalter, Motor, Ventil,…)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D300D7-53EC-43BD-B152-1186A4BBF1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6237315"/>
            <a:ext cx="10972800" cy="346047"/>
          </a:xfrm>
        </p:spPr>
        <p:txBody>
          <a:bodyPr>
            <a:normAutofit/>
          </a:bodyPr>
          <a:lstStyle/>
          <a:p>
            <a:r>
              <a:rPr lang="de-DE" dirty="0"/>
              <a:t>Sources: </a:t>
            </a:r>
            <a:r>
              <a:rPr lang="de-DE" dirty="0">
                <a:hlinkClick r:id="rId3"/>
              </a:rPr>
              <a:t>https://de.wikipedia.org/wiki/Long_Range_Wide_Area_Network</a:t>
            </a:r>
            <a:endParaRPr lang="de-DE" dirty="0"/>
          </a:p>
          <a:p>
            <a:r>
              <a:rPr lang="de-DE" dirty="0">
                <a:hlinkClick r:id="rId4"/>
              </a:rPr>
              <a:t>https://www.elektronik-kompendium.de/sites/kom/2203171.html</a:t>
            </a:r>
            <a:endParaRPr lang="de-DE" dirty="0"/>
          </a:p>
        </p:txBody>
      </p:sp>
      <p:pic>
        <p:nvPicPr>
          <p:cNvPr id="3074" name="Picture 2" descr="https://upload.wikimedia.org/wikipedia/commons/thumb/9/99/Architecture_lorawan.svg/1280px-Architecture_lorawan.svg.png">
            <a:extLst>
              <a:ext uri="{FF2B5EF4-FFF2-40B4-BE49-F238E27FC236}">
                <a16:creationId xmlns:a16="http://schemas.microsoft.com/office/drawing/2014/main" id="{6012CBED-31DB-48B8-A2CE-29474C00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395" y="2054877"/>
            <a:ext cx="4835826" cy="339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5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H_Design_Kohlegger">
  <a:themeElements>
    <a:clrScheme name="FH Kufstein">
      <a:dk1>
        <a:srgbClr val="3F3F3F"/>
      </a:dk1>
      <a:lt1>
        <a:sysClr val="window" lastClr="FFFFFF"/>
      </a:lt1>
      <a:dk2>
        <a:srgbClr val="3F3F3F"/>
      </a:dk2>
      <a:lt2>
        <a:srgbClr val="BFBFBF"/>
      </a:lt2>
      <a:accent1>
        <a:srgbClr val="97BF2A"/>
      </a:accent1>
      <a:accent2>
        <a:srgbClr val="4DBED3"/>
      </a:accent2>
      <a:accent3>
        <a:srgbClr val="0062A7"/>
      </a:accent3>
      <a:accent4>
        <a:srgbClr val="00885E"/>
      </a:accent4>
      <a:accent5>
        <a:srgbClr val="E85245"/>
      </a:accent5>
      <a:accent6>
        <a:srgbClr val="F2963F"/>
      </a:accent6>
      <a:hlink>
        <a:srgbClr val="0000FF"/>
      </a:hlink>
      <a:folHlink>
        <a:srgbClr val="800080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H_Design_Kohlegger" id="{C3AF20CE-554C-7943-AA3F-D12762FD6D93}" vid="{D4C7C164-FD99-DC41-8C7B-3C42AA359CE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FH_Design_Kohlegger</Template>
  <TotalTime>0</TotalTime>
  <Words>1255</Words>
  <Application>Microsoft Office PowerPoint</Application>
  <PresentationFormat>Breitbild</PresentationFormat>
  <Paragraphs>204</Paragraphs>
  <Slides>23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4" baseType="lpstr">
      <vt:lpstr>Arial</vt:lpstr>
      <vt:lpstr>Arial Black</vt:lpstr>
      <vt:lpstr>Calibri</vt:lpstr>
      <vt:lpstr>Consolas</vt:lpstr>
      <vt:lpstr>Franklin Gothic Book</vt:lpstr>
      <vt:lpstr>Franklin Gothic Demi Cond</vt:lpstr>
      <vt:lpstr>Franklin Gothic Medium Cond</vt:lpstr>
      <vt:lpstr>Symbol</vt:lpstr>
      <vt:lpstr>Tahoma</vt:lpstr>
      <vt:lpstr>Wingdings</vt:lpstr>
      <vt:lpstr>FH_Design_Kohlegger</vt:lpstr>
      <vt:lpstr>Praxisprojekt: Positionierung mittels LoRaWAN</vt:lpstr>
      <vt:lpstr>Agenda</vt:lpstr>
      <vt:lpstr>Projektorganisation</vt:lpstr>
      <vt:lpstr>Forschungsprojekt </vt:lpstr>
      <vt:lpstr>Emergo Technologies GmbH</vt:lpstr>
      <vt:lpstr>Einführung Technologien</vt:lpstr>
      <vt:lpstr>LoRaWAN</vt:lpstr>
      <vt:lpstr>LoRaWAN</vt:lpstr>
      <vt:lpstr>LoRaWAN</vt:lpstr>
      <vt:lpstr>Positionsbestimmung durch Trilateration</vt:lpstr>
      <vt:lpstr>Positionsbestimmung durch Trilateration</vt:lpstr>
      <vt:lpstr>Positionsbestimmung durch Trilateration</vt:lpstr>
      <vt:lpstr>Positionsbestimmung durch Trilateration</vt:lpstr>
      <vt:lpstr>Positionsbestimmung durch Trilateration</vt:lpstr>
      <vt:lpstr>Vorab-Experiment</vt:lpstr>
      <vt:lpstr>Helium Netzwerk (The People‘s Network)</vt:lpstr>
      <vt:lpstr>Proof of Coverage</vt:lpstr>
      <vt:lpstr>Helium API - Datengenerierung </vt:lpstr>
      <vt:lpstr>Projektziele</vt:lpstr>
      <vt:lpstr>Projektmeilensteine </vt:lpstr>
      <vt:lpstr>Projekt-Vorgaben und Coaching</vt:lpstr>
      <vt:lpstr>Zeitnahe Umsetzung AP1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Praxisprojekt Lorawan Positionierung</dc:title>
  <dc:creator>Knoll Fabio</dc:creator>
  <cp:lastModifiedBy>Knoll Fabio</cp:lastModifiedBy>
  <cp:revision>85</cp:revision>
  <dcterms:created xsi:type="dcterms:W3CDTF">2022-10-05T06:37:34Z</dcterms:created>
  <dcterms:modified xsi:type="dcterms:W3CDTF">2022-10-07T14:02:56Z</dcterms:modified>
</cp:coreProperties>
</file>